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4"/>
  </p:notesMasterIdLst>
  <p:sldIdLst>
    <p:sldId id="256" r:id="rId2"/>
    <p:sldId id="272" r:id="rId3"/>
    <p:sldId id="318" r:id="rId4"/>
    <p:sldId id="325" r:id="rId5"/>
    <p:sldId id="321" r:id="rId6"/>
    <p:sldId id="322" r:id="rId7"/>
    <p:sldId id="323" r:id="rId8"/>
    <p:sldId id="324" r:id="rId9"/>
    <p:sldId id="319" r:id="rId10"/>
    <p:sldId id="327" r:id="rId11"/>
    <p:sldId id="326" r:id="rId12"/>
    <p:sldId id="347" r:id="rId13"/>
    <p:sldId id="361" r:id="rId14"/>
    <p:sldId id="362" r:id="rId15"/>
    <p:sldId id="364" r:id="rId16"/>
    <p:sldId id="365" r:id="rId17"/>
    <p:sldId id="366" r:id="rId18"/>
    <p:sldId id="363" r:id="rId19"/>
    <p:sldId id="36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8" r:id="rId33"/>
    <p:sldId id="369" r:id="rId34"/>
    <p:sldId id="370" r:id="rId35"/>
    <p:sldId id="372" r:id="rId36"/>
    <p:sldId id="371" r:id="rId37"/>
    <p:sldId id="360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5" r:id="rId50"/>
    <p:sldId id="386" r:id="rId51"/>
    <p:sldId id="387" r:id="rId52"/>
    <p:sldId id="271" r:id="rId53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7DE94-DCE7-45F4-85C6-6AA176189644}" type="datetimeFigureOut">
              <a:rPr lang="ko-KR" altLang="en-US" smtClean="0"/>
              <a:t>2017-11-27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392BD-D7C0-4518-9236-77FA64892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23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0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0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0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1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1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1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1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2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2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12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3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1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layout13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14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4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4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4_shape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1" spc="-15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5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ayout5_shape2"/>
          <p:cNvSpPr>
            <a:spLocks noGrp="1"/>
          </p:cNvSpPr>
          <p:nvPr>
            <p:ph type="title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4200" b="0" spc="-80" baseline="0"/>
            </a:lvl1pPr>
          </a:lstStyle>
          <a:p>
            <a:r>
              <a:rPr lang="ko-KR" altLang="en-US"/>
              <a:t>제목을</a:t>
            </a:r>
            <a:br>
              <a:rPr lang="en-US" altLang="ko-KR"/>
            </a:br>
            <a:r>
              <a:rPr lang="ko-KR" altLang="en-US"/>
              <a:t>입력하세요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6_shape1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6_shape2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6_shape3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2400" b="0" spc="-100" baseline="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8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8_shape1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8_shape2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yout9_picture1"/>
          <p:cNvPicPr>
            <a:picLocks noChangeAspect="1"/>
          </p:cNvPicPr>
          <p:nvPr/>
        </p:nvPicPr>
        <p:blipFill>
          <a:blip r:embed="rId2" cstate="print">
            <a:lum bright="-37000" contrast="-73000"/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4" name="layout9_shape1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bg1"/>
                </a:solidFill>
              </a:rPr>
              <a:t>11/27/2017</a:t>
            </a:fld>
            <a:endParaRPr sz="1200">
              <a:solidFill>
                <a:schemeClr val="bg1"/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ctr"/>
            <a:endParaRPr sz="1200">
              <a:solidFill>
                <a:schemeClr val="bg1"/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bg1"/>
                </a:solidFill>
              </a:rPr>
              <a:t>‹#›</a:t>
            </a:fld>
            <a:endParaRPr sz="120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C37539-E28D-4AD0-8BCA-E818CD5BA52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260319"/>
            <a:ext cx="1403648" cy="5571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325604" y="3145801"/>
            <a:ext cx="20649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ko-KR" altLang="en-US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서울대학교 </a:t>
            </a:r>
            <a:r>
              <a:rPr lang="en-US" altLang="ko-KR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&amp; V.DO</a:t>
            </a:r>
            <a:r>
              <a:rPr lang="en-US" altLang="en-US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b="1" kern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  <a:cs typeface="+mn-cs"/>
              </a:rPr>
              <a:t>/ </a:t>
            </a:r>
            <a:r>
              <a:rPr lang="ko-KR" altLang="en-US" sz="1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atin typeface="나눔고딕"/>
                <a:ea typeface="나눔고딕"/>
              </a:rPr>
              <a:t>김대식</a:t>
            </a:r>
            <a:endParaRPr sz="1200" b="1" kern="1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1_shape2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1_shape3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1_shape5"/>
          <p:cNvSpPr/>
          <p:nvPr/>
        </p:nvSpPr>
        <p:spPr>
          <a:xfrm>
            <a:off x="323528" y="980728"/>
            <a:ext cx="8229600" cy="17281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spc="-150" dirty="0">
                <a:latin typeface="+mj-ea"/>
              </a:rPr>
              <a:t>텐서플로를  활용한</a:t>
            </a:r>
            <a:endParaRPr lang="en-US" altLang="ko-KR" sz="4200" b="1" spc="-150" dirty="0">
              <a:latin typeface="+mj-ea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spc="-150" dirty="0">
                <a:latin typeface="+mj-ea"/>
              </a:rPr>
              <a:t>딥러닝 </a:t>
            </a:r>
            <a:r>
              <a:rPr lang="en-US" altLang="ko-KR" sz="4200" b="1" spc="-150" dirty="0">
                <a:latin typeface="+mj-ea"/>
              </a:rPr>
              <a:t>#6</a:t>
            </a:r>
            <a:endParaRPr sz="4200" b="1" kern="1200" spc="-15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8B963B-8E9E-42AB-95EE-3FA018DFF0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30" y="6146565"/>
            <a:ext cx="1259632" cy="500018"/>
          </a:xfrm>
          <a:prstGeom prst="rect">
            <a:avLst/>
          </a:prstGeom>
        </p:spPr>
      </p:pic>
      <p:pic>
        <p:nvPicPr>
          <p:cNvPr id="1032" name="Picture 8" descr="관련 이미지">
            <a:extLst>
              <a:ext uri="{FF2B5EF4-FFF2-40B4-BE49-F238E27FC236}">
                <a16:creationId xmlns:a16="http://schemas.microsoft.com/office/drawing/2014/main" id="{A98ADD3C-1E34-4C15-8972-7004F5DDE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467544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1_shape5">
            <a:extLst>
              <a:ext uri="{FF2B5EF4-FFF2-40B4-BE49-F238E27FC236}">
                <a16:creationId xmlns:a16="http://schemas.microsoft.com/office/drawing/2014/main" id="{6C8825F1-1588-4F55-91F1-2469FD93F95E}"/>
              </a:ext>
            </a:extLst>
          </p:cNvPr>
          <p:cNvSpPr/>
          <p:nvPr/>
        </p:nvSpPr>
        <p:spPr>
          <a:xfrm>
            <a:off x="323528" y="589135"/>
            <a:ext cx="8229600" cy="50009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600" b="1" spc="-150" dirty="0">
                <a:latin typeface="+mj-ea"/>
              </a:rPr>
              <a:t>아티스트를 위한 머신러닝 </a:t>
            </a:r>
            <a:r>
              <a:rPr lang="en-US" altLang="ko-KR" sz="1600" b="1" spc="-150" dirty="0">
                <a:latin typeface="+mj-ea"/>
              </a:rPr>
              <a:t>&amp; </a:t>
            </a:r>
            <a:r>
              <a:rPr lang="ko-KR" altLang="en-US" sz="1600" b="1" spc="-150" dirty="0">
                <a:latin typeface="+mj-ea"/>
              </a:rPr>
              <a:t>딥러닝</a:t>
            </a:r>
            <a:endParaRPr sz="1600" b="1" kern="1200" spc="-150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644ED-31B6-477F-B249-FA176A9B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1757362"/>
            <a:ext cx="56769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C1DCD-95AD-4E51-AB71-06D9A0B1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87" y="1776412"/>
            <a:ext cx="5915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309378"/>
            <a:ext cx="74523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GAN </a:t>
            </a:r>
            <a:r>
              <a:rPr lang="ko-KR" altLang="en-US" sz="4400" dirty="0">
                <a:solidFill>
                  <a:schemeClr val="bg1"/>
                </a:solidFill>
              </a:rPr>
              <a:t>학습법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nditional gan에 대한 이미지 검색결과">
            <a:extLst>
              <a:ext uri="{FF2B5EF4-FFF2-40B4-BE49-F238E27FC236}">
                <a16:creationId xmlns:a16="http://schemas.microsoft.com/office/drawing/2014/main" id="{80EE4FA7-345F-46A2-890E-E22276FF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32653"/>
            <a:ext cx="5711210" cy="225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C2A40A-8537-4883-B5B1-7B184EBAD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3645023"/>
            <a:ext cx="5688632" cy="23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475656" y="2276872"/>
            <a:ext cx="74523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Word Vector</a:t>
            </a: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6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2">
            <a:extLst>
              <a:ext uri="{FF2B5EF4-FFF2-40B4-BE49-F238E27FC236}">
                <a16:creationId xmlns:a16="http://schemas.microsoft.com/office/drawing/2014/main" id="{BE067967-2AA4-49AE-8466-D94C74453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34" y="2060848"/>
            <a:ext cx="7254589" cy="337589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C28152-1AB6-4C9C-83BA-03AA2328F335}"/>
              </a:ext>
            </a:extLst>
          </p:cNvPr>
          <p:cNvSpPr txBox="1">
            <a:spLocks/>
          </p:cNvSpPr>
          <p:nvPr/>
        </p:nvSpPr>
        <p:spPr>
          <a:xfrm>
            <a:off x="1043608" y="447804"/>
            <a:ext cx="10515600" cy="45196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dirty="0">
                <a:latin typeface="+mn-ea"/>
                <a:cs typeface="Avenir Book" charset="0"/>
              </a:rPr>
              <a:t>분산 표현 </a:t>
            </a:r>
            <a:r>
              <a:rPr lang="en-US" altLang="ko-KR" dirty="0">
                <a:latin typeface="+mn-ea"/>
                <a:cs typeface="Avenir Book" charset="0"/>
              </a:rPr>
              <a:t>(Distributed Representation)</a:t>
            </a:r>
            <a:endParaRPr lang="en-US" dirty="0">
              <a:latin typeface="+mn-ea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9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DFD528-0B4B-47D4-B525-8BE0513BF397}"/>
              </a:ext>
            </a:extLst>
          </p:cNvPr>
          <p:cNvSpPr txBox="1">
            <a:spLocks/>
          </p:cNvSpPr>
          <p:nvPr/>
        </p:nvSpPr>
        <p:spPr>
          <a:xfrm>
            <a:off x="2051720" y="548680"/>
            <a:ext cx="10515600" cy="451966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>
                <a:latin typeface="+mn-ea"/>
                <a:cs typeface="Avenir Book" charset="0"/>
              </a:rPr>
              <a:t>CBOW</a:t>
            </a:r>
          </a:p>
          <a:p>
            <a:pPr lvl="1">
              <a:lnSpc>
                <a:spcPct val="200000"/>
              </a:lnSpc>
            </a:pPr>
            <a:r>
              <a:rPr lang="ko-KR" altLang="en-US">
                <a:latin typeface="+mn-ea"/>
                <a:cs typeface="Avenir Book" charset="0"/>
              </a:rPr>
              <a:t>문맥으로 부터 단어 예측</a:t>
            </a:r>
            <a:endParaRPr lang="en-US" altLang="ko-KR">
              <a:latin typeface="+mn-ea"/>
              <a:cs typeface="Avenir Book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>
                <a:latin typeface="+mn-ea"/>
                <a:cs typeface="Avenir Book" charset="0"/>
              </a:rPr>
              <a:t>소규모 데이터 셋에 성능 유리</a:t>
            </a:r>
            <a:endParaRPr lang="en-US" altLang="ko-KR">
              <a:latin typeface="+mn-ea"/>
              <a:cs typeface="Avenir Book" charset="0"/>
            </a:endParaRPr>
          </a:p>
          <a:p>
            <a:pPr>
              <a:lnSpc>
                <a:spcPct val="200000"/>
              </a:lnSpc>
            </a:pPr>
            <a:r>
              <a:rPr lang="en-US">
                <a:latin typeface="+mn-ea"/>
                <a:cs typeface="Avenir Book" charset="0"/>
              </a:rPr>
              <a:t>Skip-gram</a:t>
            </a:r>
          </a:p>
          <a:p>
            <a:pPr lvl="1">
              <a:lnSpc>
                <a:spcPct val="200000"/>
              </a:lnSpc>
            </a:pPr>
            <a:r>
              <a:rPr lang="ko-KR" altLang="en-US">
                <a:latin typeface="+mn-ea"/>
                <a:cs typeface="Avenir Book" charset="0"/>
              </a:rPr>
              <a:t>단어로부터 문맥 예측</a:t>
            </a:r>
            <a:endParaRPr lang="en-US" altLang="ko-KR">
              <a:latin typeface="+mn-ea"/>
              <a:cs typeface="Avenir Book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>
                <a:latin typeface="+mn-ea"/>
                <a:cs typeface="Avenir Book" charset="0"/>
              </a:rPr>
              <a:t>대규모 데이터셋에 유리</a:t>
            </a:r>
            <a:endParaRPr lang="en-US" dirty="0">
              <a:latin typeface="+mn-ea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24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kip-gram에 대한 이미지 검색결과">
            <a:extLst>
              <a:ext uri="{FF2B5EF4-FFF2-40B4-BE49-F238E27FC236}">
                <a16:creationId xmlns:a16="http://schemas.microsoft.com/office/drawing/2014/main" id="{B977D741-3FCD-4267-B03C-E14193C0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916832"/>
            <a:ext cx="5027040" cy="33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4E5C2D-E5FA-42FD-A55B-BA54A73B3608}"/>
              </a:ext>
            </a:extLst>
          </p:cNvPr>
          <p:cNvSpPr txBox="1">
            <a:spLocks/>
          </p:cNvSpPr>
          <p:nvPr/>
        </p:nvSpPr>
        <p:spPr>
          <a:xfrm>
            <a:off x="899592" y="548680"/>
            <a:ext cx="8571470" cy="36840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+mn-ea"/>
                <a:cs typeface="Avenir Book" charset="0"/>
              </a:rPr>
              <a:t>Skip-gram </a:t>
            </a:r>
            <a:r>
              <a:rPr lang="ko-KR" altLang="en-US" dirty="0">
                <a:latin typeface="+mn-ea"/>
                <a:cs typeface="Avenir Book" charset="0"/>
              </a:rPr>
              <a:t>구조</a:t>
            </a:r>
            <a:endParaRPr lang="en-US" dirty="0">
              <a:latin typeface="+mn-ea"/>
              <a:cs typeface="Avenir Book" charset="0"/>
            </a:endParaRPr>
          </a:p>
        </p:txBody>
      </p:sp>
      <p:pic>
        <p:nvPicPr>
          <p:cNvPr id="6" name="Picture 6" descr="skip-gram에 대한 이미지 검색결과">
            <a:extLst>
              <a:ext uri="{FF2B5EF4-FFF2-40B4-BE49-F238E27FC236}">
                <a16:creationId xmlns:a16="http://schemas.microsoft.com/office/drawing/2014/main" id="{3A666FB8-052F-4C3B-93DC-3B758146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57684"/>
            <a:ext cx="3338972" cy="266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73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6ABB82-761B-4836-9143-9CBCE6BC70A6}"/>
              </a:ext>
            </a:extLst>
          </p:cNvPr>
          <p:cNvSpPr txBox="1">
            <a:spLocks/>
          </p:cNvSpPr>
          <p:nvPr/>
        </p:nvSpPr>
        <p:spPr>
          <a:xfrm>
            <a:off x="2194414" y="-84732"/>
            <a:ext cx="10515600" cy="45196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itchFamily="2" charset="2"/>
              <a:buNone/>
            </a:pPr>
            <a:r>
              <a:rPr lang="en-US" dirty="0">
                <a:latin typeface="+mn-ea"/>
                <a:cs typeface="Avenir Book" charset="0"/>
              </a:rPr>
              <a:t>Word Embedding</a:t>
            </a:r>
          </a:p>
        </p:txBody>
      </p:sp>
      <p:pic>
        <p:nvPicPr>
          <p:cNvPr id="5" name="Picture 2" descr="skip-gram word2vec에 대한 이미지 검색결과">
            <a:extLst>
              <a:ext uri="{FF2B5EF4-FFF2-40B4-BE49-F238E27FC236}">
                <a16:creationId xmlns:a16="http://schemas.microsoft.com/office/drawing/2014/main" id="{46EEA078-FF6B-4D80-B78E-2E1F2862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41" y="2889126"/>
            <a:ext cx="8218318" cy="183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6F7011-FA68-4290-A835-A7B295647103}"/>
              </a:ext>
            </a:extLst>
          </p:cNvPr>
          <p:cNvSpPr txBox="1"/>
          <p:nvPr/>
        </p:nvSpPr>
        <p:spPr>
          <a:xfrm>
            <a:off x="4224230" y="1959514"/>
            <a:ext cx="60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W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F4B10-2BB1-4281-A02A-18D00B4BC3FB}"/>
              </a:ext>
            </a:extLst>
          </p:cNvPr>
          <p:cNvSpPr txBox="1"/>
          <p:nvPr/>
        </p:nvSpPr>
        <p:spPr>
          <a:xfrm>
            <a:off x="1247080" y="1764934"/>
            <a:ext cx="234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1-hot input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21D514-E3DC-47C4-BA52-1625D277BC37}"/>
              </a:ext>
            </a:extLst>
          </p:cNvPr>
          <p:cNvSpPr txBox="1"/>
          <p:nvPr/>
        </p:nvSpPr>
        <p:spPr>
          <a:xfrm>
            <a:off x="6401525" y="1764934"/>
            <a:ext cx="3062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Distributed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representation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D9F6E5-CBBE-4D2B-9F79-3547875302AA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10515600" cy="45196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itchFamily="2" charset="2"/>
              <a:buNone/>
            </a:pPr>
            <a:r>
              <a:rPr lang="en-US">
                <a:latin typeface="+mn-ea"/>
                <a:cs typeface="Avenir Book" charset="0"/>
              </a:rPr>
              <a:t>Results</a:t>
            </a:r>
            <a:endParaRPr lang="en-US" dirty="0">
              <a:latin typeface="+mn-ea"/>
              <a:cs typeface="Avenir Book" charset="0"/>
            </a:endParaRPr>
          </a:p>
        </p:txBody>
      </p:sp>
      <p:pic>
        <p:nvPicPr>
          <p:cNvPr id="5" name="Picture 2" descr="vector">
            <a:extLst>
              <a:ext uri="{FF2B5EF4-FFF2-40B4-BE49-F238E27FC236}">
                <a16:creationId xmlns:a16="http://schemas.microsoft.com/office/drawing/2014/main" id="{675B11AA-DA6A-4AFD-9CF1-08EFF146E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9913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8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60397D-D6B2-46FB-B8E0-12EA8C96DD28}"/>
              </a:ext>
            </a:extLst>
          </p:cNvPr>
          <p:cNvSpPr txBox="1">
            <a:spLocks/>
          </p:cNvSpPr>
          <p:nvPr/>
        </p:nvSpPr>
        <p:spPr>
          <a:xfrm>
            <a:off x="533754" y="721789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Avenir Book" charset="0"/>
                <a:ea typeface="Avenir Book" charset="0"/>
                <a:cs typeface="Avenir Book" charset="0"/>
              </a:rPr>
              <a:t>실습 </a:t>
            </a:r>
            <a:r>
              <a:rPr lang="en-US" altLang="ko-KR" sz="3600" dirty="0">
                <a:latin typeface="Avenir Book" charset="0"/>
                <a:ea typeface="Avenir Book" charset="0"/>
                <a:cs typeface="Avenir Book" charset="0"/>
              </a:rPr>
              <a:t>: skip-gram </a:t>
            </a:r>
            <a:r>
              <a:rPr lang="ko-KR" altLang="en-US" sz="3600" dirty="0">
                <a:latin typeface="Avenir Book" charset="0"/>
                <a:ea typeface="Avenir Book" charset="0"/>
                <a:cs typeface="Avenir Book" charset="0"/>
              </a:rPr>
              <a:t>예제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27D0B4-141C-42B1-A927-DED6E320F647}"/>
              </a:ext>
            </a:extLst>
          </p:cNvPr>
          <p:cNvGrpSpPr/>
          <p:nvPr/>
        </p:nvGrpSpPr>
        <p:grpSpPr>
          <a:xfrm>
            <a:off x="107504" y="2420888"/>
            <a:ext cx="8726041" cy="3223190"/>
            <a:chOff x="-49769" y="1914871"/>
            <a:chExt cx="11812572" cy="43632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455C21-0AF9-4362-A6BE-CA24094DE8A6}"/>
                </a:ext>
              </a:extLst>
            </p:cNvPr>
            <p:cNvSpPr txBox="1"/>
            <p:nvPr/>
          </p:nvSpPr>
          <p:spPr>
            <a:xfrm>
              <a:off x="7699110" y="4740662"/>
              <a:ext cx="3569493" cy="833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X </a:t>
              </a:r>
              <a:r>
                <a:rPr lang="en-US" altLang="ko-KR" sz="2000" dirty="0">
                  <a:solidFill>
                    <a:schemeClr val="bg1"/>
                  </a:solidFill>
                </a:rPr>
                <a:t>C</a:t>
              </a:r>
              <a:r>
                <a:rPr lang="en-US" altLang="ko-KR" sz="1400" dirty="0">
                  <a:solidFill>
                    <a:schemeClr val="bg1"/>
                  </a:solidFill>
                </a:rPr>
                <a:t>(Embed dim 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           x Vocab size)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2">
              <a:extLst>
                <a:ext uri="{FF2B5EF4-FFF2-40B4-BE49-F238E27FC236}">
                  <a16:creationId xmlns:a16="http://schemas.microsoft.com/office/drawing/2014/main" id="{455F7325-E123-4A66-95A3-490143B3118E}"/>
                </a:ext>
              </a:extLst>
            </p:cNvPr>
            <p:cNvSpPr/>
            <p:nvPr/>
          </p:nvSpPr>
          <p:spPr>
            <a:xfrm>
              <a:off x="836288" y="3546029"/>
              <a:ext cx="1349115" cy="126650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1 0 0 .. 0 0 0</a:t>
              </a: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0 0 1 .. 0 0 0</a:t>
              </a: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0 0..1 0.. 0 0</a:t>
              </a:r>
            </a:p>
            <a:p>
              <a:pPr algn="ctr"/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B225B1-3289-4F77-ADD6-D25AD416BADE}"/>
                </a:ext>
              </a:extLst>
            </p:cNvPr>
            <p:cNvSpPr txBox="1"/>
            <p:nvPr/>
          </p:nvSpPr>
          <p:spPr>
            <a:xfrm>
              <a:off x="949864" y="2954383"/>
              <a:ext cx="1580201" cy="624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Vocab Size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eg</a:t>
              </a:r>
              <a:r>
                <a:rPr lang="en-US" altLang="ko-KR" sz="1200" dirty="0">
                  <a:solidFill>
                    <a:schemeClr val="bg1"/>
                  </a:solidFill>
                </a:rPr>
                <a:t>. 100,000)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A303E0-141A-4633-81F7-5F96FF673D9C}"/>
                </a:ext>
              </a:extLst>
            </p:cNvPr>
            <p:cNvSpPr txBox="1"/>
            <p:nvPr/>
          </p:nvSpPr>
          <p:spPr>
            <a:xfrm>
              <a:off x="-49769" y="3827400"/>
              <a:ext cx="1065908" cy="624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직선 화살표 연결선 46">
              <a:extLst>
                <a:ext uri="{FF2B5EF4-FFF2-40B4-BE49-F238E27FC236}">
                  <a16:creationId xmlns:a16="http://schemas.microsoft.com/office/drawing/2014/main" id="{E064A729-EECF-484C-8AEF-7B9A4C69AC09}"/>
                </a:ext>
              </a:extLst>
            </p:cNvPr>
            <p:cNvCxnSpPr/>
            <p:nvPr/>
          </p:nvCxnSpPr>
          <p:spPr>
            <a:xfrm>
              <a:off x="5291571" y="4160285"/>
              <a:ext cx="80442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ECFB0F-3CAE-4032-9102-8890C4BAA357}"/>
                </a:ext>
              </a:extLst>
            </p:cNvPr>
            <p:cNvSpPr txBox="1"/>
            <p:nvPr/>
          </p:nvSpPr>
          <p:spPr>
            <a:xfrm>
              <a:off x="7546711" y="2216657"/>
              <a:ext cx="3569493" cy="833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X </a:t>
              </a:r>
              <a:r>
                <a:rPr lang="en-US" altLang="ko-KR" sz="2000" dirty="0">
                  <a:solidFill>
                    <a:schemeClr val="bg1"/>
                  </a:solidFill>
                </a:rPr>
                <a:t>C</a:t>
              </a:r>
              <a:r>
                <a:rPr lang="en-US" altLang="ko-KR" sz="1400" dirty="0">
                  <a:solidFill>
                    <a:schemeClr val="bg1"/>
                  </a:solidFill>
                </a:rPr>
                <a:t>(Embed dim 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</a:rPr>
                <a:t>           x Vocab size)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직선 화살표 연결선 81">
              <a:extLst>
                <a:ext uri="{FF2B5EF4-FFF2-40B4-BE49-F238E27FC236}">
                  <a16:creationId xmlns:a16="http://schemas.microsoft.com/office/drawing/2014/main" id="{DC12E421-5AD5-4D3F-8859-8F72B1DDF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7790" y="2869593"/>
              <a:ext cx="2316828" cy="565404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95">
              <a:extLst>
                <a:ext uri="{FF2B5EF4-FFF2-40B4-BE49-F238E27FC236}">
                  <a16:creationId xmlns:a16="http://schemas.microsoft.com/office/drawing/2014/main" id="{1D168B32-74DC-4954-9362-6A99CB1B1F4D}"/>
                </a:ext>
              </a:extLst>
            </p:cNvPr>
            <p:cNvCxnSpPr>
              <a:cxnSpLocks/>
            </p:cNvCxnSpPr>
            <p:nvPr/>
          </p:nvCxnSpPr>
          <p:spPr>
            <a:xfrm>
              <a:off x="7796968" y="4607886"/>
              <a:ext cx="2621149" cy="214369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곱셈 기호 96">
              <a:extLst>
                <a:ext uri="{FF2B5EF4-FFF2-40B4-BE49-F238E27FC236}">
                  <a16:creationId xmlns:a16="http://schemas.microsoft.com/office/drawing/2014/main" id="{8ADF7BEC-9CC8-49C9-906C-02CBDAB09259}"/>
                </a:ext>
              </a:extLst>
            </p:cNvPr>
            <p:cNvSpPr/>
            <p:nvPr/>
          </p:nvSpPr>
          <p:spPr>
            <a:xfrm>
              <a:off x="2239386" y="4014288"/>
              <a:ext cx="479732" cy="349428"/>
            </a:xfrm>
            <a:prstGeom prst="mathMultiply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6" name="직사각형 100">
              <a:extLst>
                <a:ext uri="{FF2B5EF4-FFF2-40B4-BE49-F238E27FC236}">
                  <a16:creationId xmlns:a16="http://schemas.microsoft.com/office/drawing/2014/main" id="{CDD6E04D-7754-4688-9A5F-4D88B9B438FE}"/>
                </a:ext>
              </a:extLst>
            </p:cNvPr>
            <p:cNvSpPr/>
            <p:nvPr/>
          </p:nvSpPr>
          <p:spPr>
            <a:xfrm>
              <a:off x="10418117" y="4771760"/>
              <a:ext cx="389791" cy="8844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38F397-35EC-4941-9FA3-8C1EDE84A9BC}"/>
                </a:ext>
              </a:extLst>
            </p:cNvPr>
            <p:cNvSpPr txBox="1"/>
            <p:nvPr/>
          </p:nvSpPr>
          <p:spPr>
            <a:xfrm>
              <a:off x="10287923" y="5653189"/>
              <a:ext cx="1065908" cy="624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B052A0-5C4C-4184-A311-BC449889E10A}"/>
                </a:ext>
              </a:extLst>
            </p:cNvPr>
            <p:cNvSpPr txBox="1"/>
            <p:nvPr/>
          </p:nvSpPr>
          <p:spPr>
            <a:xfrm>
              <a:off x="10819590" y="4863772"/>
              <a:ext cx="842225" cy="624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Vocab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정육면체 142">
              <a:extLst>
                <a:ext uri="{FF2B5EF4-FFF2-40B4-BE49-F238E27FC236}">
                  <a16:creationId xmlns:a16="http://schemas.microsoft.com/office/drawing/2014/main" id="{902C8AF3-194E-43FA-8218-7AAE863A4A3A}"/>
                </a:ext>
              </a:extLst>
            </p:cNvPr>
            <p:cNvSpPr/>
            <p:nvPr/>
          </p:nvSpPr>
          <p:spPr>
            <a:xfrm>
              <a:off x="3642285" y="3365519"/>
              <a:ext cx="1575174" cy="1589532"/>
            </a:xfrm>
            <a:prstGeom prst="cub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82FEA4-B623-4B26-BC05-E3C2E71034A2}"/>
                </a:ext>
              </a:extLst>
            </p:cNvPr>
            <p:cNvSpPr txBox="1"/>
            <p:nvPr/>
          </p:nvSpPr>
          <p:spPr>
            <a:xfrm>
              <a:off x="2705420" y="4141715"/>
              <a:ext cx="1065908" cy="624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BF7BDD-3699-4333-880D-E6C866A05533}"/>
                </a:ext>
              </a:extLst>
            </p:cNvPr>
            <p:cNvSpPr txBox="1"/>
            <p:nvPr/>
          </p:nvSpPr>
          <p:spPr>
            <a:xfrm>
              <a:off x="4064270" y="2739152"/>
              <a:ext cx="1345840" cy="624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Embed dim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bg1"/>
                  </a:solidFill>
                </a:rPr>
                <a:t>eg</a:t>
              </a:r>
              <a:r>
                <a:rPr lang="en-US" altLang="ko-KR" sz="1200" dirty="0">
                  <a:solidFill>
                    <a:schemeClr val="bg1"/>
                  </a:solidFill>
                </a:rPr>
                <a:t>. 128)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343A3E-4BFC-4966-B6A3-FC9A4738EEE0}"/>
                </a:ext>
              </a:extLst>
            </p:cNvPr>
            <p:cNvSpPr txBox="1"/>
            <p:nvPr/>
          </p:nvSpPr>
          <p:spPr>
            <a:xfrm>
              <a:off x="2690945" y="3278283"/>
              <a:ext cx="1276227" cy="3749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Vocab Size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146">
              <a:extLst>
                <a:ext uri="{FF2B5EF4-FFF2-40B4-BE49-F238E27FC236}">
                  <a16:creationId xmlns:a16="http://schemas.microsoft.com/office/drawing/2014/main" id="{F9F2B610-F4ED-46FD-8ABD-F6083A443B94}"/>
                </a:ext>
              </a:extLst>
            </p:cNvPr>
            <p:cNvSpPr/>
            <p:nvPr/>
          </p:nvSpPr>
          <p:spPr>
            <a:xfrm>
              <a:off x="5993886" y="3434996"/>
              <a:ext cx="1816091" cy="13447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0.1 0.3 .. -.1 0 0</a:t>
              </a: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0.2 -.5 0 .. 0.6 1</a:t>
              </a:r>
            </a:p>
            <a:p>
              <a:pPr algn="ctr"/>
              <a:r>
                <a:rPr lang="en-US" altLang="ko-KR" sz="1050" dirty="0">
                  <a:solidFill>
                    <a:schemeClr val="bg1"/>
                  </a:solidFill>
                </a:rPr>
                <a:t>-.5 0.4 0.6 .. 1.</a:t>
              </a:r>
            </a:p>
            <a:p>
              <a:pPr algn="ctr"/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BF5C4B-E97A-46DE-88E4-D3987F793848}"/>
                </a:ext>
              </a:extLst>
            </p:cNvPr>
            <p:cNvSpPr txBox="1"/>
            <p:nvPr/>
          </p:nvSpPr>
          <p:spPr>
            <a:xfrm>
              <a:off x="6307874" y="3085399"/>
              <a:ext cx="1345840" cy="3749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Embed dim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FA6C07-F925-4F56-8215-B10BC21CA707}"/>
                </a:ext>
              </a:extLst>
            </p:cNvPr>
            <p:cNvSpPr txBox="1"/>
            <p:nvPr/>
          </p:nvSpPr>
          <p:spPr>
            <a:xfrm>
              <a:off x="7772021" y="3611492"/>
              <a:ext cx="1065908" cy="624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직사각형 149">
              <a:extLst>
                <a:ext uri="{FF2B5EF4-FFF2-40B4-BE49-F238E27FC236}">
                  <a16:creationId xmlns:a16="http://schemas.microsoft.com/office/drawing/2014/main" id="{D44F1BCD-9E92-4958-BE2B-DF4D8407C174}"/>
                </a:ext>
              </a:extLst>
            </p:cNvPr>
            <p:cNvSpPr/>
            <p:nvPr/>
          </p:nvSpPr>
          <p:spPr>
            <a:xfrm>
              <a:off x="10470515" y="1914871"/>
              <a:ext cx="389791" cy="8844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D4C5FC-3432-4D24-8F7E-CE62E49F7BB8}"/>
                </a:ext>
              </a:extLst>
            </p:cNvPr>
            <p:cNvSpPr txBox="1"/>
            <p:nvPr/>
          </p:nvSpPr>
          <p:spPr>
            <a:xfrm>
              <a:off x="10340323" y="2796301"/>
              <a:ext cx="1065908" cy="624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8AAE6D-33A3-4A34-8DDE-158201F3775B}"/>
                </a:ext>
              </a:extLst>
            </p:cNvPr>
            <p:cNvSpPr txBox="1"/>
            <p:nvPr/>
          </p:nvSpPr>
          <p:spPr>
            <a:xfrm>
              <a:off x="10920578" y="2078092"/>
              <a:ext cx="842225" cy="624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Vocab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56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3_shape3">
            <a:extLst>
              <a:ext uri="{FF2B5EF4-FFF2-40B4-BE49-F238E27FC236}">
                <a16:creationId xmlns:a16="http://schemas.microsoft.com/office/drawing/2014/main" id="{B78886B5-F509-4047-8953-EEEF392C3AB0}"/>
              </a:ext>
            </a:extLst>
          </p:cNvPr>
          <p:cNvSpPr/>
          <p:nvPr/>
        </p:nvSpPr>
        <p:spPr>
          <a:xfrm>
            <a:off x="2087724" y="908720"/>
            <a:ext cx="5439972" cy="2074242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4200" kern="1200" spc="-8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Recap</a:t>
            </a:r>
            <a:endParaRPr sz="4200" kern="1200" spc="-8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632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475656" y="2276872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RNN</a:t>
            </a:r>
          </a:p>
          <a:p>
            <a:r>
              <a:rPr lang="en-US" altLang="ko-KR" sz="4400" dirty="0">
                <a:solidFill>
                  <a:schemeClr val="bg1"/>
                </a:solidFill>
              </a:rPr>
              <a:t>(Recurrent Neural Network)</a:t>
            </a: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97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AFC03E-92C0-4AD3-BE18-C8A1C9BF6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" y="719137"/>
            <a:ext cx="70770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857D5C-CCAE-424A-BBEE-AD5D8D4FF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40768"/>
            <a:ext cx="7339182" cy="36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5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D3AC47-753A-4A42-AC2C-A10FE9313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338146"/>
            <a:ext cx="7633089" cy="39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0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67947A-CD1F-453B-8A4D-8FAE34C56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455531"/>
            <a:ext cx="7562295" cy="36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B0A78E-9699-472B-9DBA-51F224886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24" y="1196752"/>
            <a:ext cx="7746351" cy="40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8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E5B4F1-7EC5-4605-B093-401DB27F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285866"/>
            <a:ext cx="7909935" cy="39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5BA65F-575B-4EA5-B82E-0A017D793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94" y="1124744"/>
            <a:ext cx="7924412" cy="42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173051-5011-40D9-AB79-31B074838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052736"/>
            <a:ext cx="7964918" cy="42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1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665447-3725-45E1-94C7-86B71931B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57" y="1325283"/>
            <a:ext cx="8237486" cy="42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07704" y="548680"/>
            <a:ext cx="74523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Generative Adversarial network(GAN)</a:t>
            </a: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5122" name="Picture 2" descr="generative adversarial networks에 대한 이미지 검색결과">
            <a:extLst>
              <a:ext uri="{FF2B5EF4-FFF2-40B4-BE49-F238E27FC236}">
                <a16:creationId xmlns:a16="http://schemas.microsoft.com/office/drawing/2014/main" id="{9FC8C117-A71E-48F9-BCB2-B61EB93E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85" y="2204864"/>
            <a:ext cx="6378030" cy="33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02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6FB613-A987-47EF-84B4-332EAADA0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82" y="1478217"/>
            <a:ext cx="7537035" cy="366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7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925BFD-498D-4AC8-9C2B-370EBB39D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" y="1928812"/>
            <a:ext cx="7477125" cy="30003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40013B-BB91-4291-A255-6291BFBF0962}"/>
              </a:ext>
            </a:extLst>
          </p:cNvPr>
          <p:cNvSpPr txBox="1">
            <a:spLocks/>
          </p:cNvSpPr>
          <p:nvPr/>
        </p:nvSpPr>
        <p:spPr>
          <a:xfrm>
            <a:off x="323528" y="668693"/>
            <a:ext cx="4039363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RNN Cell</a:t>
            </a:r>
          </a:p>
        </p:txBody>
      </p:sp>
    </p:spTree>
    <p:extLst>
      <p:ext uri="{BB962C8B-B14F-4D97-AF65-F5344CB8AC3E}">
        <p14:creationId xmlns:p14="http://schemas.microsoft.com/office/powerpoint/2010/main" val="780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D4B23D-3058-484E-863E-682A23369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7" y="1881187"/>
            <a:ext cx="7248525" cy="3095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D0FDDC-6566-4273-A0C6-B7A3D0E16D3A}"/>
              </a:ext>
            </a:extLst>
          </p:cNvPr>
          <p:cNvSpPr txBox="1">
            <a:spLocks/>
          </p:cNvSpPr>
          <p:nvPr/>
        </p:nvSpPr>
        <p:spPr>
          <a:xfrm>
            <a:off x="323528" y="668693"/>
            <a:ext cx="4039363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LSTM Cell</a:t>
            </a:r>
          </a:p>
        </p:txBody>
      </p:sp>
    </p:spTree>
    <p:extLst>
      <p:ext uri="{BB962C8B-B14F-4D97-AF65-F5344CB8AC3E}">
        <p14:creationId xmlns:p14="http://schemas.microsoft.com/office/powerpoint/2010/main" val="313736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DE1085-1AC0-479F-843E-9B197D1E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7" y="2338387"/>
            <a:ext cx="7248525" cy="21812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A58CF8-595E-4653-8B37-C3E892A8937F}"/>
              </a:ext>
            </a:extLst>
          </p:cNvPr>
          <p:cNvSpPr txBox="1">
            <a:spLocks/>
          </p:cNvSpPr>
          <p:nvPr/>
        </p:nvSpPr>
        <p:spPr>
          <a:xfrm>
            <a:off x="323528" y="668693"/>
            <a:ext cx="4039363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LSTM Cell</a:t>
            </a:r>
          </a:p>
        </p:txBody>
      </p:sp>
    </p:spTree>
    <p:extLst>
      <p:ext uri="{BB962C8B-B14F-4D97-AF65-F5344CB8AC3E}">
        <p14:creationId xmlns:p14="http://schemas.microsoft.com/office/powerpoint/2010/main" val="37189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63459F-74BE-4CD4-B266-F28A500D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87" y="2300287"/>
            <a:ext cx="6981825" cy="22574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B63896-17B5-431A-A3FF-E78E8BB94315}"/>
              </a:ext>
            </a:extLst>
          </p:cNvPr>
          <p:cNvSpPr txBox="1">
            <a:spLocks/>
          </p:cNvSpPr>
          <p:nvPr/>
        </p:nvSpPr>
        <p:spPr>
          <a:xfrm>
            <a:off x="323528" y="668693"/>
            <a:ext cx="4039363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LSTM Cell</a:t>
            </a:r>
          </a:p>
        </p:txBody>
      </p:sp>
    </p:spTree>
    <p:extLst>
      <p:ext uri="{BB962C8B-B14F-4D97-AF65-F5344CB8AC3E}">
        <p14:creationId xmlns:p14="http://schemas.microsoft.com/office/powerpoint/2010/main" val="652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32968E-0CCD-45C5-9591-A34778E26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328862"/>
            <a:ext cx="6705600" cy="22002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208DAA-1EAF-4C6A-8CD8-1B86251D4CA9}"/>
              </a:ext>
            </a:extLst>
          </p:cNvPr>
          <p:cNvSpPr txBox="1">
            <a:spLocks/>
          </p:cNvSpPr>
          <p:nvPr/>
        </p:nvSpPr>
        <p:spPr>
          <a:xfrm>
            <a:off x="323528" y="668693"/>
            <a:ext cx="4039363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LSTM Cell</a:t>
            </a:r>
          </a:p>
        </p:txBody>
      </p:sp>
    </p:spTree>
    <p:extLst>
      <p:ext uri="{BB962C8B-B14F-4D97-AF65-F5344CB8AC3E}">
        <p14:creationId xmlns:p14="http://schemas.microsoft.com/office/powerpoint/2010/main" val="351034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650F8D-5CCB-4B9F-A747-FAF05A4B6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" y="2228850"/>
            <a:ext cx="6848475" cy="24003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D481E8-DFE8-4DED-90E3-09240090D5ED}"/>
              </a:ext>
            </a:extLst>
          </p:cNvPr>
          <p:cNvSpPr txBox="1">
            <a:spLocks/>
          </p:cNvSpPr>
          <p:nvPr/>
        </p:nvSpPr>
        <p:spPr>
          <a:xfrm>
            <a:off x="323528" y="668693"/>
            <a:ext cx="4039363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LSTM Cell</a:t>
            </a:r>
          </a:p>
        </p:txBody>
      </p:sp>
    </p:spTree>
    <p:extLst>
      <p:ext uri="{BB962C8B-B14F-4D97-AF65-F5344CB8AC3E}">
        <p14:creationId xmlns:p14="http://schemas.microsoft.com/office/powerpoint/2010/main" val="243311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940782-DF92-4C14-916F-4487939F5A54}"/>
              </a:ext>
            </a:extLst>
          </p:cNvPr>
          <p:cNvSpPr txBox="1">
            <a:spLocks/>
          </p:cNvSpPr>
          <p:nvPr/>
        </p:nvSpPr>
        <p:spPr>
          <a:xfrm>
            <a:off x="-1044624" y="428401"/>
            <a:ext cx="9927773" cy="1325563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Avenir Book" charset="0"/>
                <a:ea typeface="Avenir Book" charset="0"/>
                <a:cs typeface="Avenir Book" charset="0"/>
              </a:rPr>
              <a:t>Default RNN Cells in </a:t>
            </a:r>
            <a:r>
              <a:rPr lang="en-US" altLang="ko-KR" dirty="0" err="1">
                <a:latin typeface="Avenir Book" charset="0"/>
                <a:ea typeface="Avenir Book" charset="0"/>
                <a:cs typeface="Avenir Book" charset="0"/>
              </a:rPr>
              <a:t>Tensorflow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F184F3-2AAE-414B-9615-DCC430AA473B}"/>
              </a:ext>
            </a:extLst>
          </p:cNvPr>
          <p:cNvSpPr txBox="1">
            <a:spLocks/>
          </p:cNvSpPr>
          <p:nvPr/>
        </p:nvSpPr>
        <p:spPr>
          <a:xfrm>
            <a:off x="431371" y="1316765"/>
            <a:ext cx="11329259" cy="4992555"/>
          </a:xfrm>
          <a:prstGeom prst="rect">
            <a:avLst/>
          </a:prstGeom>
        </p:spPr>
        <p:txBody>
          <a:bodyPr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Avenir Book" charset="0"/>
                <a:ea typeface="Avenir Book" charset="0"/>
                <a:cs typeface="Avenir Book" charset="0"/>
              </a:rPr>
              <a:t>RNNCELL, GRUCELL, LSTMCELL</a:t>
            </a:r>
          </a:p>
          <a:p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endParaRPr lang="en-US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00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00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00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00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00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00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00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>
                <a:latin typeface="Avenir Book" charset="0"/>
                <a:ea typeface="Avenir Book" charset="0"/>
                <a:cs typeface="Avenir Book" charset="0"/>
              </a:rPr>
              <a:t>https://www.tensorflow.org/api_guides/python/contrib.rnn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9888CD40-ECFB-4287-8C44-777D6B04A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428" y="2241246"/>
            <a:ext cx="5481753" cy="293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FDB4B0-ECB4-4063-B239-D1668EFF8CBF}"/>
              </a:ext>
            </a:extLst>
          </p:cNvPr>
          <p:cNvSpPr txBox="1">
            <a:spLocks/>
          </p:cNvSpPr>
          <p:nvPr/>
        </p:nvSpPr>
        <p:spPr>
          <a:xfrm>
            <a:off x="316613" y="477714"/>
            <a:ext cx="4039363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RNN Cell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67FBAE-8A50-44CD-AC5A-D65958BEEF05}"/>
              </a:ext>
            </a:extLst>
          </p:cNvPr>
          <p:cNvSpPr txBox="1">
            <a:spLocks/>
          </p:cNvSpPr>
          <p:nvPr/>
        </p:nvSpPr>
        <p:spPr>
          <a:xfrm>
            <a:off x="541271" y="1298633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+mj-ea"/>
                <a:ea typeface="+mj-ea"/>
                <a:cs typeface="Avenir Book" charset="0"/>
              </a:rPr>
              <a:t>Tf.contrib.rnn.</a:t>
            </a:r>
            <a:r>
              <a:rPr lang="en-US" altLang="ko-KR" dirty="0" err="1">
                <a:latin typeface="+mj-ea"/>
                <a:ea typeface="+mj-ea"/>
              </a:rPr>
              <a:t>RNNCell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dirty="0" err="1">
                <a:latin typeface="+mj-ea"/>
                <a:ea typeface="+mj-ea"/>
                <a:cs typeface="Avenir Book" charset="0"/>
              </a:rPr>
              <a:t>Rnn</a:t>
            </a:r>
            <a:r>
              <a:rPr lang="en-US" dirty="0">
                <a:latin typeface="+mj-ea"/>
                <a:ea typeface="+mj-ea"/>
                <a:cs typeface="Avenir Book" charset="0"/>
              </a:rPr>
              <a:t> cell, </a:t>
            </a:r>
            <a:r>
              <a:rPr lang="en-US" dirty="0" err="1">
                <a:latin typeface="+mj-ea"/>
                <a:ea typeface="+mj-ea"/>
                <a:cs typeface="Avenir Book" charset="0"/>
              </a:rPr>
              <a:t>Lstm</a:t>
            </a:r>
            <a:r>
              <a:rPr lang="en-US" dirty="0">
                <a:latin typeface="+mj-ea"/>
                <a:ea typeface="+mj-ea"/>
                <a:cs typeface="Avenir Book" charset="0"/>
              </a:rPr>
              <a:t> cell, GRU cell</a:t>
            </a:r>
            <a:r>
              <a:rPr lang="ko-KR" altLang="en-US" dirty="0">
                <a:latin typeface="+mj-ea"/>
                <a:ea typeface="+mj-ea"/>
                <a:cs typeface="Avenir Book" charset="0"/>
              </a:rPr>
              <a:t>들의 부모 클래스 </a:t>
            </a:r>
            <a:endParaRPr lang="en-US" altLang="ko-KR" dirty="0">
              <a:latin typeface="+mj-ea"/>
              <a:ea typeface="+mj-ea"/>
              <a:cs typeface="Avenir Book" charset="0"/>
            </a:endParaRPr>
          </a:p>
          <a:p>
            <a:pPr lvl="1"/>
            <a:r>
              <a:rPr lang="ko-KR" altLang="en-US" dirty="0">
                <a:latin typeface="+mj-ea"/>
                <a:ea typeface="+mj-ea"/>
                <a:cs typeface="Avenir Book" charset="0"/>
              </a:rPr>
              <a:t> </a:t>
            </a:r>
            <a:endParaRPr lang="en-US" dirty="0">
              <a:latin typeface="+mj-ea"/>
              <a:ea typeface="+mj-ea"/>
              <a:cs typeface="Avenir Book" charset="0"/>
            </a:endParaRPr>
          </a:p>
          <a:p>
            <a:endParaRPr lang="en-US" dirty="0">
              <a:latin typeface="+mj-ea"/>
              <a:ea typeface="+mj-ea"/>
              <a:cs typeface="Avenir Book" charset="0"/>
            </a:endParaRPr>
          </a:p>
        </p:txBody>
      </p:sp>
      <p:pic>
        <p:nvPicPr>
          <p:cNvPr id="10" name="그림 41">
            <a:extLst>
              <a:ext uri="{FF2B5EF4-FFF2-40B4-BE49-F238E27FC236}">
                <a16:creationId xmlns:a16="http://schemas.microsoft.com/office/drawing/2014/main" id="{75F967BE-40CE-48CF-BC8F-B8D6858ED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67" y="2380429"/>
            <a:ext cx="4646673" cy="426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7DAB52-CFF9-45B1-9A2B-E66CE853C306}"/>
              </a:ext>
            </a:extLst>
          </p:cNvPr>
          <p:cNvSpPr txBox="1"/>
          <p:nvPr/>
        </p:nvSpPr>
        <p:spPr>
          <a:xfrm>
            <a:off x="5877540" y="2832289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RNN cell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hidden node</a:t>
            </a:r>
            <a:r>
              <a:rPr lang="ko-KR" altLang="en-US" dirty="0">
                <a:solidFill>
                  <a:srgbClr val="FF0000"/>
                </a:solidFill>
              </a:rPr>
              <a:t>의 수 </a:t>
            </a:r>
          </a:p>
        </p:txBody>
      </p:sp>
      <p:cxnSp>
        <p:nvCxnSpPr>
          <p:cNvPr id="12" name="직선 화살표 연결선 6">
            <a:extLst>
              <a:ext uri="{FF2B5EF4-FFF2-40B4-BE49-F238E27FC236}">
                <a16:creationId xmlns:a16="http://schemas.microsoft.com/office/drawing/2014/main" id="{EF5E3FD6-50B3-4A50-A62E-E6F26795E9D7}"/>
              </a:ext>
            </a:extLst>
          </p:cNvPr>
          <p:cNvCxnSpPr/>
          <p:nvPr/>
        </p:nvCxnSpPr>
        <p:spPr>
          <a:xfrm flipH="1" flipV="1">
            <a:off x="4785354" y="3007244"/>
            <a:ext cx="1092186" cy="29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E922A6-5274-409E-B38D-D7DDF3F91AD4}"/>
              </a:ext>
            </a:extLst>
          </p:cNvPr>
          <p:cNvSpPr txBox="1"/>
          <p:nvPr/>
        </p:nvSpPr>
        <p:spPr>
          <a:xfrm>
            <a:off x="4196812" y="4550611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RNN cell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hidden node</a:t>
            </a:r>
            <a:r>
              <a:rPr lang="ko-KR" altLang="en-US" dirty="0">
                <a:solidFill>
                  <a:srgbClr val="FF0000"/>
                </a:solidFill>
              </a:rPr>
              <a:t>의 초기값</a:t>
            </a:r>
            <a:r>
              <a:rPr lang="en-US" altLang="ko-KR" dirty="0">
                <a:solidFill>
                  <a:srgbClr val="FF0000"/>
                </a:solidFill>
              </a:rPr>
              <a:t>(0</a:t>
            </a:r>
            <a:r>
              <a:rPr lang="ko-KR" altLang="en-US" dirty="0">
                <a:solidFill>
                  <a:srgbClr val="FF0000"/>
                </a:solidFill>
              </a:rPr>
              <a:t>으로 초기화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9" name="직선 화살표 연결선 40">
            <a:extLst>
              <a:ext uri="{FF2B5EF4-FFF2-40B4-BE49-F238E27FC236}">
                <a16:creationId xmlns:a16="http://schemas.microsoft.com/office/drawing/2014/main" id="{D80B4B26-4537-4522-B88F-32B3255AAF51}"/>
              </a:ext>
            </a:extLst>
          </p:cNvPr>
          <p:cNvCxnSpPr>
            <a:stCxn id="6" idx="1"/>
          </p:cNvCxnSpPr>
          <p:nvPr/>
        </p:nvCxnSpPr>
        <p:spPr>
          <a:xfrm flipH="1">
            <a:off x="3960049" y="4735277"/>
            <a:ext cx="2367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23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E00B63-EABB-40B6-A138-49C516D40866}"/>
              </a:ext>
            </a:extLst>
          </p:cNvPr>
          <p:cNvSpPr txBox="1">
            <a:spLocks/>
          </p:cNvSpPr>
          <p:nvPr/>
        </p:nvSpPr>
        <p:spPr>
          <a:xfrm>
            <a:off x="304776" y="469804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>
                <a:latin typeface="Avenir Book" charset="0"/>
                <a:ea typeface="Avenir Book" charset="0"/>
                <a:cs typeface="Avenir Book" charset="0"/>
              </a:rPr>
              <a:t>BasicRNNCell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E45DF2-96EF-4901-AD75-3C5AE91C3DB3}"/>
              </a:ext>
            </a:extLst>
          </p:cNvPr>
          <p:cNvSpPr txBox="1">
            <a:spLocks/>
          </p:cNvSpPr>
          <p:nvPr/>
        </p:nvSpPr>
        <p:spPr>
          <a:xfrm>
            <a:off x="431371" y="1316765"/>
            <a:ext cx="11329259" cy="4992555"/>
          </a:xfrm>
          <a:prstGeom prst="rect">
            <a:avLst/>
          </a:prstGeom>
        </p:spPr>
        <p:txBody>
          <a:bodyPr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err="1">
                <a:latin typeface="+mj-ea"/>
                <a:ea typeface="+mj-ea"/>
                <a:cs typeface="Avenir Book" charset="0"/>
              </a:rPr>
              <a:t>Tensorflow.</a:t>
            </a:r>
            <a:r>
              <a:rPr lang="en-US" altLang="ko-KR" sz="2800" dirty="0" err="1">
                <a:latin typeface="+mj-ea"/>
                <a:cs typeface="Avenir Book" charset="0"/>
              </a:rPr>
              <a:t>contrib.rnn</a:t>
            </a:r>
            <a:r>
              <a:rPr lang="en-US" altLang="ko-KR" sz="2800" dirty="0" err="1">
                <a:latin typeface="+mj-ea"/>
                <a:ea typeface="+mj-ea"/>
                <a:cs typeface="Avenir Book" charset="0"/>
              </a:rPr>
              <a:t>.</a:t>
            </a:r>
            <a:r>
              <a:rPr lang="en-US" altLang="ko-KR" sz="2800" dirty="0" err="1"/>
              <a:t>BasicRNNCell</a:t>
            </a:r>
            <a:endParaRPr lang="en-US" altLang="ko-KR" sz="2800" dirty="0">
              <a:latin typeface="+mj-ea"/>
              <a:ea typeface="+mj-ea"/>
            </a:endParaRPr>
          </a:p>
          <a:p>
            <a:pPr lvl="1"/>
            <a:r>
              <a:rPr lang="ko-KR" altLang="en-US" sz="2400" dirty="0">
                <a:latin typeface="+mj-ea"/>
                <a:ea typeface="+mj-ea"/>
                <a:cs typeface="Avenir Book" charset="0"/>
              </a:rPr>
              <a:t>기본적인 </a:t>
            </a:r>
            <a:r>
              <a:rPr lang="en-US" altLang="ko-KR" sz="2400" dirty="0">
                <a:latin typeface="+mj-ea"/>
                <a:ea typeface="+mj-ea"/>
                <a:cs typeface="Avenir Book" charset="0"/>
              </a:rPr>
              <a:t>RNN Cell : hidden node</a:t>
            </a:r>
            <a:r>
              <a:rPr lang="ko-KR" altLang="en-US" sz="2400" dirty="0">
                <a:latin typeface="+mj-ea"/>
                <a:ea typeface="+mj-ea"/>
                <a:cs typeface="Avenir Book" charset="0"/>
              </a:rPr>
              <a:t>로만 이루어져 있음</a:t>
            </a:r>
            <a:endParaRPr lang="en-US" altLang="ko-KR" sz="2400" dirty="0">
              <a:latin typeface="+mj-ea"/>
              <a:ea typeface="+mj-ea"/>
              <a:cs typeface="Avenir Book" charset="0"/>
            </a:endParaRPr>
          </a:p>
          <a:p>
            <a:pPr lvl="1"/>
            <a:endParaRPr lang="en-US" altLang="ko-KR" sz="2400" dirty="0">
              <a:latin typeface="+mj-ea"/>
              <a:ea typeface="+mj-ea"/>
              <a:cs typeface="Avenir Book" charset="0"/>
            </a:endParaRPr>
          </a:p>
          <a:p>
            <a:pPr lvl="1"/>
            <a:r>
              <a:rPr lang="en-US" altLang="ko-KR" sz="2400" dirty="0">
                <a:latin typeface="+mj-ea"/>
                <a:ea typeface="+mj-ea"/>
                <a:cs typeface="Avenir Book" charset="0"/>
              </a:rPr>
              <a:t> </a:t>
            </a:r>
            <a:r>
              <a:rPr lang="ko-KR" altLang="en-US" sz="2400" dirty="0">
                <a:latin typeface="+mj-ea"/>
                <a:ea typeface="+mj-ea"/>
                <a:cs typeface="Avenir Book" charset="0"/>
              </a:rPr>
              <a:t> </a:t>
            </a:r>
            <a:endParaRPr lang="en-US" sz="2400" dirty="0">
              <a:latin typeface="+mj-ea"/>
              <a:ea typeface="+mj-ea"/>
              <a:cs typeface="Avenir Book" charset="0"/>
            </a:endParaRPr>
          </a:p>
          <a:p>
            <a:endParaRPr lang="en-US" sz="2800" dirty="0">
              <a:latin typeface="+mj-ea"/>
              <a:ea typeface="+mj-ea"/>
              <a:cs typeface="Avenir Book" charset="0"/>
            </a:endParaRPr>
          </a:p>
        </p:txBody>
      </p:sp>
      <p:pic>
        <p:nvPicPr>
          <p:cNvPr id="6" name="Picture 2" descr="http://colah.github.io/posts/2015-08-Understanding-LSTMs/img/LSTM3-SimpleRNN.png">
            <a:extLst>
              <a:ext uri="{FF2B5EF4-FFF2-40B4-BE49-F238E27FC236}">
                <a16:creationId xmlns:a16="http://schemas.microsoft.com/office/drawing/2014/main" id="{AFC9D964-B4DE-4D30-9E5D-A56F1A651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407" y="4252822"/>
            <a:ext cx="4202200" cy="157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A0AFA4C-50B5-4934-A066-FA0FDB00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21" y="2912043"/>
            <a:ext cx="67913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AE39B0-AF82-4644-94CF-77C17B7485E1}"/>
              </a:ext>
            </a:extLst>
          </p:cNvPr>
          <p:cNvSpPr txBox="1"/>
          <p:nvPr/>
        </p:nvSpPr>
        <p:spPr>
          <a:xfrm>
            <a:off x="5330405" y="3469715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RNN cell</a:t>
            </a:r>
            <a:r>
              <a:rPr lang="ko-KR" altLang="en-US" dirty="0">
                <a:solidFill>
                  <a:srgbClr val="FF0000"/>
                </a:solidFill>
              </a:rPr>
              <a:t>의 </a:t>
            </a:r>
            <a:r>
              <a:rPr lang="en-US" altLang="ko-KR" dirty="0">
                <a:solidFill>
                  <a:srgbClr val="FF0000"/>
                </a:solidFill>
              </a:rPr>
              <a:t>hidden node</a:t>
            </a:r>
            <a:r>
              <a:rPr lang="ko-KR" altLang="en-US" dirty="0">
                <a:solidFill>
                  <a:srgbClr val="FF0000"/>
                </a:solidFill>
              </a:rPr>
              <a:t>의 수 </a:t>
            </a:r>
          </a:p>
        </p:txBody>
      </p:sp>
      <p:cxnSp>
        <p:nvCxnSpPr>
          <p:cNvPr id="11" name="직선 화살표 연결선 4">
            <a:extLst>
              <a:ext uri="{FF2B5EF4-FFF2-40B4-BE49-F238E27FC236}">
                <a16:creationId xmlns:a16="http://schemas.microsoft.com/office/drawing/2014/main" id="{89FB870C-7891-454E-BF02-5C64D18006E6}"/>
              </a:ext>
            </a:extLst>
          </p:cNvPr>
          <p:cNvCxnSpPr/>
          <p:nvPr/>
        </p:nvCxnSpPr>
        <p:spPr>
          <a:xfrm flipH="1" flipV="1">
            <a:off x="5981075" y="3237875"/>
            <a:ext cx="22486" cy="246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40">
            <a:extLst>
              <a:ext uri="{FF2B5EF4-FFF2-40B4-BE49-F238E27FC236}">
                <a16:creationId xmlns:a16="http://schemas.microsoft.com/office/drawing/2014/main" id="{6DF6AAA7-C810-47C3-84AD-9BAF53E5D206}"/>
              </a:ext>
            </a:extLst>
          </p:cNvPr>
          <p:cNvCxnSpPr>
            <a:cxnSpLocks/>
          </p:cNvCxnSpPr>
          <p:nvPr/>
        </p:nvCxnSpPr>
        <p:spPr>
          <a:xfrm>
            <a:off x="8145076" y="2674288"/>
            <a:ext cx="1" cy="4502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A2FF5E-9ED9-45FA-86CA-FE5EA3809833}"/>
              </a:ext>
            </a:extLst>
          </p:cNvPr>
          <p:cNvSpPr txBox="1"/>
          <p:nvPr/>
        </p:nvSpPr>
        <p:spPr>
          <a:xfrm>
            <a:off x="6444208" y="2304956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Deprecated and unused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44">
            <a:extLst>
              <a:ext uri="{FF2B5EF4-FFF2-40B4-BE49-F238E27FC236}">
                <a16:creationId xmlns:a16="http://schemas.microsoft.com/office/drawing/2014/main" id="{9A7FAF30-BDC8-49A3-831C-0AD5ACDA2F49}"/>
              </a:ext>
            </a:extLst>
          </p:cNvPr>
          <p:cNvCxnSpPr/>
          <p:nvPr/>
        </p:nvCxnSpPr>
        <p:spPr>
          <a:xfrm flipH="1" flipV="1">
            <a:off x="2076539" y="3587129"/>
            <a:ext cx="22486" cy="246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2056B8-2D0D-4E60-8A99-0D0201FEBC32}"/>
              </a:ext>
            </a:extLst>
          </p:cNvPr>
          <p:cNvSpPr txBox="1"/>
          <p:nvPr/>
        </p:nvSpPr>
        <p:spPr>
          <a:xfrm>
            <a:off x="784139" y="3896989"/>
            <a:ext cx="248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Activation function </a:t>
            </a:r>
            <a:r>
              <a:rPr lang="ko-KR" altLang="en-US" dirty="0">
                <a:solidFill>
                  <a:srgbClr val="FF0000"/>
                </a:solidFill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3429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07704" y="548680"/>
            <a:ext cx="74523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Generative Adversarial network(GAN)</a:t>
            </a: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ian goodfellow에 대한 이미지 검색결과">
            <a:extLst>
              <a:ext uri="{FF2B5EF4-FFF2-40B4-BE49-F238E27FC236}">
                <a16:creationId xmlns:a16="http://schemas.microsoft.com/office/drawing/2014/main" id="{724D1D23-D524-4FEC-856B-9423199B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30" y="2240063"/>
            <a:ext cx="4365468" cy="35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96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EA28AB-5173-4326-8C0F-80A0311564D1}"/>
              </a:ext>
            </a:extLst>
          </p:cNvPr>
          <p:cNvSpPr txBox="1">
            <a:spLocks/>
          </p:cNvSpPr>
          <p:nvPr/>
        </p:nvSpPr>
        <p:spPr>
          <a:xfrm>
            <a:off x="323528" y="494291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BasicLSTMCell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820908-63C0-4AAA-9A1A-859C44B5E932}"/>
              </a:ext>
            </a:extLst>
          </p:cNvPr>
          <p:cNvSpPr txBox="1">
            <a:spLocks/>
          </p:cNvSpPr>
          <p:nvPr/>
        </p:nvSpPr>
        <p:spPr>
          <a:xfrm>
            <a:off x="431371" y="1316765"/>
            <a:ext cx="11329259" cy="4992555"/>
          </a:xfrm>
          <a:prstGeom prst="rect">
            <a:avLst/>
          </a:prstGeom>
        </p:spPr>
        <p:txBody>
          <a:bodyPr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latin typeface="+mj-ea"/>
                <a:ea typeface="+mj-ea"/>
                <a:cs typeface="Avenir Book" charset="0"/>
              </a:rPr>
              <a:t>Tensorflow.</a:t>
            </a:r>
            <a:r>
              <a:rPr lang="en-US" altLang="ko-KR" sz="2800">
                <a:latin typeface="+mj-ea"/>
                <a:cs typeface="Avenir Book" charset="0"/>
              </a:rPr>
              <a:t>contrib.rnn</a:t>
            </a:r>
            <a:r>
              <a:rPr lang="en-US" altLang="ko-KR" sz="2800">
                <a:latin typeface="+mj-ea"/>
                <a:ea typeface="+mj-ea"/>
                <a:cs typeface="Avenir Book" charset="0"/>
              </a:rPr>
              <a:t>.</a:t>
            </a:r>
            <a:r>
              <a:rPr lang="en-US" altLang="ko-KR" sz="2800"/>
              <a:t>BasicLSTMCell</a:t>
            </a:r>
            <a:endParaRPr lang="en-US" altLang="ko-KR" sz="2800">
              <a:latin typeface="+mj-ea"/>
              <a:ea typeface="+mj-ea"/>
            </a:endParaRPr>
          </a:p>
          <a:p>
            <a:pPr lvl="1"/>
            <a:r>
              <a:rPr lang="en-US" sz="2400">
                <a:latin typeface="+mj-ea"/>
                <a:ea typeface="+mj-ea"/>
                <a:cs typeface="Avenir Book" charset="0"/>
              </a:rPr>
              <a:t>LSTM </a:t>
            </a:r>
            <a:r>
              <a:rPr lang="ko-KR" altLang="en-US" sz="2400">
                <a:latin typeface="+mj-ea"/>
                <a:ea typeface="+mj-ea"/>
                <a:cs typeface="Avenir Book" charset="0"/>
              </a:rPr>
              <a:t>셀로 </a:t>
            </a:r>
            <a:r>
              <a:rPr lang="en-US" altLang="ko-KR" sz="2400">
                <a:latin typeface="+mj-ea"/>
                <a:ea typeface="+mj-ea"/>
                <a:cs typeface="Avenir Book" charset="0"/>
              </a:rPr>
              <a:t>4</a:t>
            </a:r>
            <a:r>
              <a:rPr lang="ko-KR" altLang="en-US" sz="2400">
                <a:latin typeface="+mj-ea"/>
                <a:ea typeface="+mj-ea"/>
                <a:cs typeface="Avenir Book" charset="0"/>
              </a:rPr>
              <a:t>개의 게이트로 이루어짐</a:t>
            </a:r>
            <a:endParaRPr lang="en-US" altLang="ko-KR" sz="2400">
              <a:latin typeface="+mj-ea"/>
              <a:ea typeface="+mj-ea"/>
              <a:cs typeface="Avenir Book" charset="0"/>
            </a:endParaRPr>
          </a:p>
          <a:p>
            <a:pPr lvl="1"/>
            <a:endParaRPr lang="en-US" sz="2400">
              <a:latin typeface="+mj-ea"/>
              <a:ea typeface="+mj-ea"/>
              <a:cs typeface="Avenir Book" charset="0"/>
            </a:endParaRPr>
          </a:p>
          <a:p>
            <a:pPr lvl="1"/>
            <a:r>
              <a:rPr lang="en-US" sz="2400">
                <a:latin typeface="+mj-ea"/>
                <a:ea typeface="+mj-ea"/>
                <a:cs typeface="Avenir Book" charset="0"/>
              </a:rPr>
              <a:t> </a:t>
            </a:r>
            <a:endParaRPr lang="en-US" sz="2400" dirty="0">
              <a:latin typeface="+mj-ea"/>
              <a:ea typeface="+mj-ea"/>
              <a:cs typeface="Avenir Book" charset="0"/>
            </a:endParaRPr>
          </a:p>
        </p:txBody>
      </p:sp>
      <p:pic>
        <p:nvPicPr>
          <p:cNvPr id="6" name="Picture 2" descr="A LSTM neural network.">
            <a:extLst>
              <a:ext uri="{FF2B5EF4-FFF2-40B4-BE49-F238E27FC236}">
                <a16:creationId xmlns:a16="http://schemas.microsoft.com/office/drawing/2014/main" id="{992826FD-F0DA-445D-9CE0-C11EF042C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046" y="4541391"/>
            <a:ext cx="4839419" cy="181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F32B73A-56D1-43CC-B12A-AE5AE876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21" y="3012056"/>
            <a:ext cx="68865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DDA4F4-F045-461F-BD92-72C2930982A9}"/>
              </a:ext>
            </a:extLst>
          </p:cNvPr>
          <p:cNvSpPr txBox="1"/>
          <p:nvPr/>
        </p:nvSpPr>
        <p:spPr>
          <a:xfrm>
            <a:off x="6516216" y="2048645"/>
            <a:ext cx="3020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Forget gate</a:t>
            </a:r>
            <a:r>
              <a:rPr lang="ko-KR" altLang="en-US" sz="1600" dirty="0">
                <a:solidFill>
                  <a:srgbClr val="FF0000"/>
                </a:solidFill>
              </a:rPr>
              <a:t>의 </a:t>
            </a:r>
            <a:r>
              <a:rPr lang="en-US" altLang="ko-KR" sz="1600" dirty="0">
                <a:solidFill>
                  <a:srgbClr val="FF0000"/>
                </a:solidFill>
              </a:rPr>
              <a:t>bias </a:t>
            </a:r>
            <a:r>
              <a:rPr lang="ko-KR" altLang="en-US" sz="1600" dirty="0">
                <a:solidFill>
                  <a:srgbClr val="FF0000"/>
                </a:solidFill>
              </a:rPr>
              <a:t>초기값</a:t>
            </a:r>
          </a:p>
        </p:txBody>
      </p:sp>
      <p:cxnSp>
        <p:nvCxnSpPr>
          <p:cNvPr id="11" name="직선 화살표 연결선 39">
            <a:extLst>
              <a:ext uri="{FF2B5EF4-FFF2-40B4-BE49-F238E27FC236}">
                <a16:creationId xmlns:a16="http://schemas.microsoft.com/office/drawing/2014/main" id="{F1A102F8-D848-4E6B-9EF1-327864DFB57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859998" y="2387199"/>
            <a:ext cx="166408" cy="590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28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2851C5E-1F78-447F-B29B-5294A603B989}"/>
              </a:ext>
            </a:extLst>
          </p:cNvPr>
          <p:cNvSpPr txBox="1">
            <a:spLocks/>
          </p:cNvSpPr>
          <p:nvPr/>
        </p:nvSpPr>
        <p:spPr>
          <a:xfrm>
            <a:off x="306925" y="548680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GRUCell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E78179-6BEC-4F3A-A6E6-C89E2F1B25BC}"/>
              </a:ext>
            </a:extLst>
          </p:cNvPr>
          <p:cNvSpPr txBox="1">
            <a:spLocks/>
          </p:cNvSpPr>
          <p:nvPr/>
        </p:nvSpPr>
        <p:spPr>
          <a:xfrm>
            <a:off x="431371" y="1316765"/>
            <a:ext cx="11329259" cy="4992555"/>
          </a:xfrm>
          <a:prstGeom prst="rect">
            <a:avLst/>
          </a:prstGeom>
        </p:spPr>
        <p:txBody>
          <a:bodyPr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latin typeface="+mj-ea"/>
                <a:ea typeface="+mj-ea"/>
                <a:cs typeface="Avenir Book" charset="0"/>
              </a:rPr>
              <a:t>Tensorflow.</a:t>
            </a:r>
            <a:r>
              <a:rPr lang="en-US" altLang="ko-KR" sz="2800">
                <a:latin typeface="+mj-ea"/>
                <a:cs typeface="Avenir Book" charset="0"/>
              </a:rPr>
              <a:t>contrib.rnn</a:t>
            </a:r>
            <a:r>
              <a:rPr lang="en-US" altLang="ko-KR" sz="2800">
                <a:latin typeface="+mj-ea"/>
                <a:ea typeface="+mj-ea"/>
                <a:cs typeface="Avenir Book" charset="0"/>
              </a:rPr>
              <a:t>.</a:t>
            </a:r>
            <a:r>
              <a:rPr lang="en-US" altLang="ko-KR" sz="2800"/>
              <a:t>GRUCell</a:t>
            </a:r>
          </a:p>
          <a:p>
            <a:pPr lvl="1"/>
            <a:r>
              <a:rPr lang="en-US" altLang="ko-KR" sz="2400"/>
              <a:t> GRU</a:t>
            </a:r>
            <a:r>
              <a:rPr lang="en-US" sz="2400">
                <a:latin typeface="+mj-ea"/>
                <a:ea typeface="+mj-ea"/>
                <a:cs typeface="Avenir Book" charset="0"/>
              </a:rPr>
              <a:t> </a:t>
            </a:r>
            <a:r>
              <a:rPr lang="ko-KR" altLang="en-US" sz="2400">
                <a:latin typeface="+mj-ea"/>
                <a:ea typeface="+mj-ea"/>
                <a:cs typeface="Avenir Book" charset="0"/>
              </a:rPr>
              <a:t>셀로 </a:t>
            </a:r>
            <a:r>
              <a:rPr lang="en-US" altLang="ko-KR" sz="2400">
                <a:latin typeface="+mj-ea"/>
                <a:ea typeface="+mj-ea"/>
                <a:cs typeface="Avenir Book" charset="0"/>
              </a:rPr>
              <a:t>LSTM</a:t>
            </a:r>
            <a:r>
              <a:rPr lang="ko-KR" altLang="en-US" sz="2400">
                <a:latin typeface="+mj-ea"/>
                <a:ea typeface="+mj-ea"/>
                <a:cs typeface="Avenir Book" charset="0"/>
              </a:rPr>
              <a:t>보다 간단한 구조</a:t>
            </a:r>
            <a:endParaRPr lang="en-US" altLang="ko-KR" sz="2400">
              <a:latin typeface="+mj-ea"/>
              <a:ea typeface="+mj-ea"/>
              <a:cs typeface="Avenir Book" charset="0"/>
            </a:endParaRPr>
          </a:p>
          <a:p>
            <a:pPr lvl="1"/>
            <a:endParaRPr lang="en-US" sz="2400">
              <a:latin typeface="+mj-ea"/>
              <a:ea typeface="+mj-ea"/>
              <a:cs typeface="Avenir Book" charset="0"/>
            </a:endParaRPr>
          </a:p>
          <a:p>
            <a:pPr lvl="1"/>
            <a:r>
              <a:rPr lang="en-US" sz="2400">
                <a:latin typeface="+mj-ea"/>
                <a:ea typeface="+mj-ea"/>
                <a:cs typeface="Avenir Book" charset="0"/>
              </a:rPr>
              <a:t> </a:t>
            </a:r>
            <a:endParaRPr lang="en-US" sz="2400" dirty="0">
              <a:latin typeface="+mj-ea"/>
              <a:ea typeface="+mj-ea"/>
              <a:cs typeface="Avenir Book" charset="0"/>
            </a:endParaRPr>
          </a:p>
        </p:txBody>
      </p:sp>
      <p:pic>
        <p:nvPicPr>
          <p:cNvPr id="6" name="Picture 2" descr="A gated recurrent unit neural network.">
            <a:extLst>
              <a:ext uri="{FF2B5EF4-FFF2-40B4-BE49-F238E27FC236}">
                <a16:creationId xmlns:a16="http://schemas.microsoft.com/office/drawing/2014/main" id="{1F734041-BFF0-4AD8-AAE2-508865E2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65" y="3579121"/>
            <a:ext cx="6299935" cy="194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A913F169-1761-4AC7-87AB-243A18253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2428"/>
            <a:ext cx="6362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12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7B8392-C842-438C-93DD-F16E2E10AF08}"/>
              </a:ext>
            </a:extLst>
          </p:cNvPr>
          <p:cNvSpPr txBox="1">
            <a:spLocks/>
          </p:cNvSpPr>
          <p:nvPr/>
        </p:nvSpPr>
        <p:spPr>
          <a:xfrm>
            <a:off x="466246" y="620688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>
                <a:latin typeface="Avenir Book" charset="0"/>
                <a:ea typeface="Avenir Book" charset="0"/>
                <a:cs typeface="Avenir Book" charset="0"/>
              </a:rPr>
              <a:t>RNN Cell wrappers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8B3AE5-24F7-42FB-86A2-C6672CD5E0DF}"/>
              </a:ext>
            </a:extLst>
          </p:cNvPr>
          <p:cNvSpPr txBox="1">
            <a:spLocks/>
          </p:cNvSpPr>
          <p:nvPr/>
        </p:nvSpPr>
        <p:spPr>
          <a:xfrm>
            <a:off x="288017" y="1580793"/>
            <a:ext cx="11329259" cy="4992555"/>
          </a:xfrm>
          <a:prstGeom prst="rect">
            <a:avLst/>
          </a:prstGeom>
        </p:spPr>
        <p:txBody>
          <a:bodyPr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+mj-ea"/>
                <a:cs typeface="Avenir Book" charset="0"/>
              </a:rPr>
              <a:t>Tensorflow.contrib.rnn.</a:t>
            </a:r>
            <a:r>
              <a:rPr lang="en-US" altLang="ko-KR"/>
              <a:t>MultiRNNCell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>
                <a:latin typeface="+mj-ea"/>
                <a:cs typeface="Avenir Book" charset="0"/>
              </a:rPr>
              <a:t>Tensorflow.contrib.rnn.</a:t>
            </a:r>
            <a:r>
              <a:rPr lang="en-US" altLang="ko-KR"/>
              <a:t>DropoutWrapper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49A7801-2E6D-48D6-A5B0-4B11A3C11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26" y="2668102"/>
            <a:ext cx="69342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B4FA3095-740E-4592-92D8-470A872A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26" y="4340998"/>
            <a:ext cx="68961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37">
            <a:extLst>
              <a:ext uri="{FF2B5EF4-FFF2-40B4-BE49-F238E27FC236}">
                <a16:creationId xmlns:a16="http://schemas.microsoft.com/office/drawing/2014/main" id="{6AE527D3-F47D-4C6F-B3A1-21DCFFEEAF66}"/>
              </a:ext>
            </a:extLst>
          </p:cNvPr>
          <p:cNvCxnSpPr/>
          <p:nvPr/>
        </p:nvCxnSpPr>
        <p:spPr>
          <a:xfrm flipH="1" flipV="1">
            <a:off x="2189328" y="5006713"/>
            <a:ext cx="22486" cy="246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B905C2-2C9C-4BD3-A7C5-428ED32C9B66}"/>
              </a:ext>
            </a:extLst>
          </p:cNvPr>
          <p:cNvSpPr txBox="1"/>
          <p:nvPr/>
        </p:nvSpPr>
        <p:spPr>
          <a:xfrm>
            <a:off x="896928" y="5316573"/>
            <a:ext cx="1482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Dropout </a:t>
            </a:r>
            <a:r>
              <a:rPr lang="ko-KR" altLang="en-US" dirty="0">
                <a:solidFill>
                  <a:srgbClr val="FF0000"/>
                </a:solidFill>
              </a:rPr>
              <a:t>비율</a:t>
            </a:r>
          </a:p>
        </p:txBody>
      </p:sp>
    </p:spTree>
    <p:extLst>
      <p:ext uri="{BB962C8B-B14F-4D97-AF65-F5344CB8AC3E}">
        <p14:creationId xmlns:p14="http://schemas.microsoft.com/office/powerpoint/2010/main" val="407674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388EE5-628C-4067-91DE-7CA9158858D2}"/>
              </a:ext>
            </a:extLst>
          </p:cNvPr>
          <p:cNvSpPr txBox="1">
            <a:spLocks/>
          </p:cNvSpPr>
          <p:nvPr/>
        </p:nvSpPr>
        <p:spPr>
          <a:xfrm>
            <a:off x="429749" y="466506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latin typeface="Avenir Book" charset="0"/>
                <a:ea typeface="Avenir Book" charset="0"/>
                <a:cs typeface="Avenir Book" charset="0"/>
              </a:rPr>
              <a:t>RNN Constructing Module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05B74C-8985-4C15-9DA7-8D1D26394369}"/>
              </a:ext>
            </a:extLst>
          </p:cNvPr>
          <p:cNvSpPr txBox="1">
            <a:spLocks/>
          </p:cNvSpPr>
          <p:nvPr/>
        </p:nvSpPr>
        <p:spPr>
          <a:xfrm>
            <a:off x="251520" y="1268760"/>
            <a:ext cx="11329259" cy="4992555"/>
          </a:xfrm>
          <a:prstGeom prst="rect">
            <a:avLst/>
          </a:prstGeom>
        </p:spPr>
        <p:txBody>
          <a:bodyPr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latin typeface="+mj-ea"/>
                <a:cs typeface="Avenir Book" charset="0"/>
              </a:rPr>
              <a:t>Tensorflow.nn.dynamic_rnn</a:t>
            </a:r>
            <a:endParaRPr lang="en-US" altLang="ko-KR" sz="2800"/>
          </a:p>
          <a:p>
            <a:endParaRPr lang="en-US" altLang="ko-KR" sz="2800"/>
          </a:p>
          <a:p>
            <a:endParaRPr lang="en-US" altLang="ko-KR" sz="2800"/>
          </a:p>
          <a:p>
            <a:pPr marL="0" indent="0">
              <a:buFont typeface="Arial" pitchFamily="2" charset="2"/>
              <a:buNone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C4A4ADE-06BE-4329-A22A-38BDC92B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42" y="2278621"/>
            <a:ext cx="63627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8D3932A0-7E82-487D-95E2-EEF81B72F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42" y="3075180"/>
            <a:ext cx="6015158" cy="3403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EC253-57A1-4B19-A4F4-7CC5FDF0A055}"/>
              </a:ext>
            </a:extLst>
          </p:cNvPr>
          <p:cNvSpPr txBox="1"/>
          <p:nvPr/>
        </p:nvSpPr>
        <p:spPr>
          <a:xfrm>
            <a:off x="6608598" y="3341265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RNN cell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39">
            <a:extLst>
              <a:ext uri="{FF2B5EF4-FFF2-40B4-BE49-F238E27FC236}">
                <a16:creationId xmlns:a16="http://schemas.microsoft.com/office/drawing/2014/main" id="{E8F58B14-86ED-4AA5-8486-A5735EC2ECA9}"/>
              </a:ext>
            </a:extLst>
          </p:cNvPr>
          <p:cNvCxnSpPr/>
          <p:nvPr/>
        </p:nvCxnSpPr>
        <p:spPr>
          <a:xfrm flipH="1" flipV="1">
            <a:off x="5516412" y="3516220"/>
            <a:ext cx="1092186" cy="29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DF183A-3CA7-4F5B-B04B-8CE24B29DE13}"/>
              </a:ext>
            </a:extLst>
          </p:cNvPr>
          <p:cNvSpPr txBox="1"/>
          <p:nvPr/>
        </p:nvSpPr>
        <p:spPr>
          <a:xfrm>
            <a:off x="7820811" y="3560205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Input data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41">
            <a:extLst>
              <a:ext uri="{FF2B5EF4-FFF2-40B4-BE49-F238E27FC236}">
                <a16:creationId xmlns:a16="http://schemas.microsoft.com/office/drawing/2014/main" id="{34A706EE-B79C-4F7B-9A18-035EBC4A2308}"/>
              </a:ext>
            </a:extLst>
          </p:cNvPr>
          <p:cNvCxnSpPr/>
          <p:nvPr/>
        </p:nvCxnSpPr>
        <p:spPr>
          <a:xfrm flipH="1" flipV="1">
            <a:off x="7061384" y="3904437"/>
            <a:ext cx="1092186" cy="29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6104DF-6D92-43B5-BFD3-D9F7553498BB}"/>
              </a:ext>
            </a:extLst>
          </p:cNvPr>
          <p:cNvSpPr txBox="1"/>
          <p:nvPr/>
        </p:nvSpPr>
        <p:spPr>
          <a:xfrm>
            <a:off x="7553581" y="4144045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State</a:t>
            </a:r>
            <a:r>
              <a:rPr lang="ko-KR" altLang="en-US" sz="1600" dirty="0">
                <a:solidFill>
                  <a:srgbClr val="FF0000"/>
                </a:solidFill>
              </a:rPr>
              <a:t>의 초기값</a:t>
            </a:r>
          </a:p>
        </p:txBody>
      </p:sp>
      <p:cxnSp>
        <p:nvCxnSpPr>
          <p:cNvPr id="15" name="직선 화살표 연결선 43">
            <a:extLst>
              <a:ext uri="{FF2B5EF4-FFF2-40B4-BE49-F238E27FC236}">
                <a16:creationId xmlns:a16="http://schemas.microsoft.com/office/drawing/2014/main" id="{41F2E875-AACE-470E-989E-69161304E59C}"/>
              </a:ext>
            </a:extLst>
          </p:cNvPr>
          <p:cNvCxnSpPr/>
          <p:nvPr/>
        </p:nvCxnSpPr>
        <p:spPr>
          <a:xfrm flipH="1" flipV="1">
            <a:off x="6966640" y="4467609"/>
            <a:ext cx="1092186" cy="299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72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FED758-06E1-4E01-BB7C-58AFAEACA011}"/>
              </a:ext>
            </a:extLst>
          </p:cNvPr>
          <p:cNvSpPr txBox="1">
            <a:spLocks/>
          </p:cNvSpPr>
          <p:nvPr/>
        </p:nvSpPr>
        <p:spPr>
          <a:xfrm>
            <a:off x="502205" y="577563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>
                <a:latin typeface="Avenir Book" charset="0"/>
                <a:ea typeface="Avenir Book" charset="0"/>
                <a:cs typeface="Avenir Book" charset="0"/>
              </a:rPr>
              <a:t>실습 </a:t>
            </a:r>
            <a:r>
              <a:rPr lang="en-US" altLang="ko-KR" dirty="0">
                <a:latin typeface="Avenir Book" charset="0"/>
                <a:ea typeface="Avenir Book" charset="0"/>
                <a:cs typeface="Avenir Book" charset="0"/>
              </a:rPr>
              <a:t>: MNIST </a:t>
            </a:r>
            <a:r>
              <a:rPr lang="ko-KR" altLang="en-US" dirty="0">
                <a:latin typeface="Avenir Book" charset="0"/>
                <a:ea typeface="Avenir Book" charset="0"/>
                <a:cs typeface="Avenir Book" charset="0"/>
              </a:rPr>
              <a:t>예제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6332C8-A4B8-494A-8827-D07D40126508}"/>
              </a:ext>
            </a:extLst>
          </p:cNvPr>
          <p:cNvGrpSpPr/>
          <p:nvPr/>
        </p:nvGrpSpPr>
        <p:grpSpPr>
          <a:xfrm>
            <a:off x="348895" y="2204864"/>
            <a:ext cx="8393199" cy="3490425"/>
            <a:chOff x="189166" y="1782018"/>
            <a:chExt cx="10964145" cy="4559587"/>
          </a:xfrm>
        </p:grpSpPr>
        <p:sp>
          <p:nvSpPr>
            <p:cNvPr id="5" name="직사각형 2">
              <a:extLst>
                <a:ext uri="{FF2B5EF4-FFF2-40B4-BE49-F238E27FC236}">
                  <a16:creationId xmlns:a16="http://schemas.microsoft.com/office/drawing/2014/main" id="{62D774F1-579C-444D-AE99-7BED3F628201}"/>
                </a:ext>
              </a:extLst>
            </p:cNvPr>
            <p:cNvSpPr/>
            <p:nvPr/>
          </p:nvSpPr>
          <p:spPr>
            <a:xfrm>
              <a:off x="1131757" y="2121108"/>
              <a:ext cx="1349115" cy="5096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6C8A1B-BD54-49A8-9FA3-D859ADA55BF9}"/>
                </a:ext>
              </a:extLst>
            </p:cNvPr>
            <p:cNvSpPr txBox="1"/>
            <p:nvPr/>
          </p:nvSpPr>
          <p:spPr>
            <a:xfrm>
              <a:off x="1583867" y="1782018"/>
              <a:ext cx="605591" cy="3618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784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15516E-865D-4BF4-B310-69AB515CE2D4}"/>
                </a:ext>
              </a:extLst>
            </p:cNvPr>
            <p:cNvSpPr txBox="1"/>
            <p:nvPr/>
          </p:nvSpPr>
          <p:spPr>
            <a:xfrm>
              <a:off x="189166" y="2074401"/>
              <a:ext cx="1028584" cy="60307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직선 화살표 연결선 39">
              <a:extLst>
                <a:ext uri="{FF2B5EF4-FFF2-40B4-BE49-F238E27FC236}">
                  <a16:creationId xmlns:a16="http://schemas.microsoft.com/office/drawing/2014/main" id="{7D55BF81-9E21-4451-A2DE-14CE36DA499A}"/>
                </a:ext>
              </a:extLst>
            </p:cNvPr>
            <p:cNvCxnSpPr/>
            <p:nvPr/>
          </p:nvCxnSpPr>
          <p:spPr>
            <a:xfrm>
              <a:off x="1806314" y="2818151"/>
              <a:ext cx="0" cy="989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정육면체 40">
              <a:extLst>
                <a:ext uri="{FF2B5EF4-FFF2-40B4-BE49-F238E27FC236}">
                  <a16:creationId xmlns:a16="http://schemas.microsoft.com/office/drawing/2014/main" id="{7981E8A2-22AE-4FB2-B78D-20381BEB00D4}"/>
                </a:ext>
              </a:extLst>
            </p:cNvPr>
            <p:cNvSpPr/>
            <p:nvPr/>
          </p:nvSpPr>
          <p:spPr>
            <a:xfrm>
              <a:off x="1485962" y="4144781"/>
              <a:ext cx="698336" cy="1154242"/>
            </a:xfrm>
            <a:prstGeom prst="cub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FC6A0B-8684-41B8-B15D-149AF85078E6}"/>
                </a:ext>
              </a:extLst>
            </p:cNvPr>
            <p:cNvSpPr txBox="1"/>
            <p:nvPr/>
          </p:nvSpPr>
          <p:spPr>
            <a:xfrm>
              <a:off x="1736267" y="3785703"/>
              <a:ext cx="484138" cy="3618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6E180-AC4C-462B-A8FB-23B025724EC8}"/>
                </a:ext>
              </a:extLst>
            </p:cNvPr>
            <p:cNvSpPr txBox="1"/>
            <p:nvPr/>
          </p:nvSpPr>
          <p:spPr>
            <a:xfrm>
              <a:off x="1167785" y="3938103"/>
              <a:ext cx="484138" cy="3618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8A1604-28E9-44F8-8EDA-FADC78EF2E98}"/>
                </a:ext>
              </a:extLst>
            </p:cNvPr>
            <p:cNvSpPr txBox="1"/>
            <p:nvPr/>
          </p:nvSpPr>
          <p:spPr>
            <a:xfrm>
              <a:off x="570641" y="4517786"/>
              <a:ext cx="1028584" cy="60307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직선 화살표 연결선 46">
              <a:extLst>
                <a:ext uri="{FF2B5EF4-FFF2-40B4-BE49-F238E27FC236}">
                  <a16:creationId xmlns:a16="http://schemas.microsoft.com/office/drawing/2014/main" id="{5C35A94A-6C6E-4B05-87D0-B58D0B5FF531}"/>
                </a:ext>
              </a:extLst>
            </p:cNvPr>
            <p:cNvCxnSpPr/>
            <p:nvPr/>
          </p:nvCxnSpPr>
          <p:spPr>
            <a:xfrm>
              <a:off x="2380981" y="4721902"/>
              <a:ext cx="80442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D8542-23E9-40E7-8819-C2B46FD70F65}"/>
                </a:ext>
              </a:extLst>
            </p:cNvPr>
            <p:cNvSpPr txBox="1"/>
            <p:nvPr/>
          </p:nvSpPr>
          <p:spPr>
            <a:xfrm>
              <a:off x="3173651" y="4520295"/>
              <a:ext cx="1028584" cy="60307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2D687C-EFC3-4C31-B188-0B5D86F3EECB}"/>
                </a:ext>
              </a:extLst>
            </p:cNvPr>
            <p:cNvSpPr txBox="1"/>
            <p:nvPr/>
          </p:nvSpPr>
          <p:spPr>
            <a:xfrm>
              <a:off x="3726034" y="4042560"/>
              <a:ext cx="484138" cy="3618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왼쪽 중괄호 53">
              <a:extLst>
                <a:ext uri="{FF2B5EF4-FFF2-40B4-BE49-F238E27FC236}">
                  <a16:creationId xmlns:a16="http://schemas.microsoft.com/office/drawing/2014/main" id="{21945EBF-E2ED-4133-A44A-634D47DAABAA}"/>
                </a:ext>
              </a:extLst>
            </p:cNvPr>
            <p:cNvSpPr/>
            <p:nvPr/>
          </p:nvSpPr>
          <p:spPr>
            <a:xfrm rot="16200000">
              <a:off x="4735482" y="4906348"/>
              <a:ext cx="443708" cy="1750660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BF22E4-3E46-454D-8B89-F33EF28D468A}"/>
                </a:ext>
              </a:extLst>
            </p:cNvPr>
            <p:cNvSpPr txBox="1"/>
            <p:nvPr/>
          </p:nvSpPr>
          <p:spPr>
            <a:xfrm>
              <a:off x="4465724" y="5979758"/>
              <a:ext cx="1016020" cy="3618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28 steps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3F6D1B-DBFC-4B3C-BCEF-F2F0E5F1B727}"/>
                </a:ext>
              </a:extLst>
            </p:cNvPr>
            <p:cNvSpPr txBox="1"/>
            <p:nvPr/>
          </p:nvSpPr>
          <p:spPr>
            <a:xfrm>
              <a:off x="5288012" y="4647162"/>
              <a:ext cx="429693" cy="3618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…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56">
              <a:extLst>
                <a:ext uri="{FF2B5EF4-FFF2-40B4-BE49-F238E27FC236}">
                  <a16:creationId xmlns:a16="http://schemas.microsoft.com/office/drawing/2014/main" id="{2D6486E4-E5EB-43D7-9F92-017DD7B47681}"/>
                </a:ext>
              </a:extLst>
            </p:cNvPr>
            <p:cNvSpPr/>
            <p:nvPr/>
          </p:nvSpPr>
          <p:spPr>
            <a:xfrm>
              <a:off x="4069956" y="2681826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2" name="직사각형 57">
              <a:extLst>
                <a:ext uri="{FF2B5EF4-FFF2-40B4-BE49-F238E27FC236}">
                  <a16:creationId xmlns:a16="http://schemas.microsoft.com/office/drawing/2014/main" id="{58681401-DD6A-40EB-A2CB-D1EECC3F03C0}"/>
                </a:ext>
              </a:extLst>
            </p:cNvPr>
            <p:cNvSpPr/>
            <p:nvPr/>
          </p:nvSpPr>
          <p:spPr>
            <a:xfrm>
              <a:off x="4580917" y="2681826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3" name="직사각형 58">
              <a:extLst>
                <a:ext uri="{FF2B5EF4-FFF2-40B4-BE49-F238E27FC236}">
                  <a16:creationId xmlns:a16="http://schemas.microsoft.com/office/drawing/2014/main" id="{48EC0202-E75D-4787-BD0D-B694CF27F530}"/>
                </a:ext>
              </a:extLst>
            </p:cNvPr>
            <p:cNvSpPr/>
            <p:nvPr/>
          </p:nvSpPr>
          <p:spPr>
            <a:xfrm>
              <a:off x="5097679" y="2681826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직사각형 59">
              <a:extLst>
                <a:ext uri="{FF2B5EF4-FFF2-40B4-BE49-F238E27FC236}">
                  <a16:creationId xmlns:a16="http://schemas.microsoft.com/office/drawing/2014/main" id="{69A5B394-46B4-43B7-A3D6-3E224B595A3E}"/>
                </a:ext>
              </a:extLst>
            </p:cNvPr>
            <p:cNvSpPr/>
            <p:nvPr/>
          </p:nvSpPr>
          <p:spPr>
            <a:xfrm>
              <a:off x="5611908" y="2681826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5" name="직사각형 60">
              <a:extLst>
                <a:ext uri="{FF2B5EF4-FFF2-40B4-BE49-F238E27FC236}">
                  <a16:creationId xmlns:a16="http://schemas.microsoft.com/office/drawing/2014/main" id="{279BC344-7EA0-4D62-86CD-6C749DC993F8}"/>
                </a:ext>
              </a:extLst>
            </p:cNvPr>
            <p:cNvSpPr/>
            <p:nvPr/>
          </p:nvSpPr>
          <p:spPr>
            <a:xfrm>
              <a:off x="6131408" y="2681826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6" name="직사각형 61">
              <a:extLst>
                <a:ext uri="{FF2B5EF4-FFF2-40B4-BE49-F238E27FC236}">
                  <a16:creationId xmlns:a16="http://schemas.microsoft.com/office/drawing/2014/main" id="{782437FF-DF25-415F-B9F9-0633D2570971}"/>
                </a:ext>
              </a:extLst>
            </p:cNvPr>
            <p:cNvSpPr/>
            <p:nvPr/>
          </p:nvSpPr>
          <p:spPr>
            <a:xfrm>
              <a:off x="7129187" y="2681826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직사각형 62">
              <a:extLst>
                <a:ext uri="{FF2B5EF4-FFF2-40B4-BE49-F238E27FC236}">
                  <a16:creationId xmlns:a16="http://schemas.microsoft.com/office/drawing/2014/main" id="{F9C76BD9-C741-4DD4-8993-1AFC4FC5D1BA}"/>
                </a:ext>
              </a:extLst>
            </p:cNvPr>
            <p:cNvSpPr/>
            <p:nvPr/>
          </p:nvSpPr>
          <p:spPr>
            <a:xfrm>
              <a:off x="7730162" y="2681826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직사각형 63">
              <a:extLst>
                <a:ext uri="{FF2B5EF4-FFF2-40B4-BE49-F238E27FC236}">
                  <a16:creationId xmlns:a16="http://schemas.microsoft.com/office/drawing/2014/main" id="{6BEFBCC8-EC93-455C-8C6C-1DD9C485052A}"/>
                </a:ext>
              </a:extLst>
            </p:cNvPr>
            <p:cNvSpPr/>
            <p:nvPr/>
          </p:nvSpPr>
          <p:spPr>
            <a:xfrm>
              <a:off x="8284231" y="2681826"/>
              <a:ext cx="364362" cy="33643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07C13F-8C52-45FC-BDC9-53E261A3A8B8}"/>
                </a:ext>
              </a:extLst>
            </p:cNvPr>
            <p:cNvSpPr txBox="1"/>
            <p:nvPr/>
          </p:nvSpPr>
          <p:spPr>
            <a:xfrm>
              <a:off x="6607985" y="2597168"/>
              <a:ext cx="429693" cy="3618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…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0" name="왼쪽 중괄호 65">
              <a:extLst>
                <a:ext uri="{FF2B5EF4-FFF2-40B4-BE49-F238E27FC236}">
                  <a16:creationId xmlns:a16="http://schemas.microsoft.com/office/drawing/2014/main" id="{46630125-258A-412C-8008-171E5C6371F0}"/>
                </a:ext>
              </a:extLst>
            </p:cNvPr>
            <p:cNvSpPr/>
            <p:nvPr/>
          </p:nvSpPr>
          <p:spPr>
            <a:xfrm rot="16200000" flipH="1">
              <a:off x="6201512" y="162782"/>
              <a:ext cx="314880" cy="4553891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7FD726-BCB5-4DDE-9256-CB0E7A47B74B}"/>
                </a:ext>
              </a:extLst>
            </p:cNvPr>
            <p:cNvSpPr txBox="1"/>
            <p:nvPr/>
          </p:nvSpPr>
          <p:spPr>
            <a:xfrm>
              <a:off x="5951025" y="1869358"/>
              <a:ext cx="1016020" cy="3618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28 steps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직선 화살표 연결선 67">
              <a:extLst>
                <a:ext uri="{FF2B5EF4-FFF2-40B4-BE49-F238E27FC236}">
                  <a16:creationId xmlns:a16="http://schemas.microsoft.com/office/drawing/2014/main" id="{3899808F-E10A-45A6-A9D2-700E5A4EA635}"/>
                </a:ext>
              </a:extLst>
            </p:cNvPr>
            <p:cNvCxnSpPr>
              <a:stCxn id="21" idx="3"/>
              <a:endCxn id="22" idx="1"/>
            </p:cNvCxnSpPr>
            <p:nvPr/>
          </p:nvCxnSpPr>
          <p:spPr>
            <a:xfrm>
              <a:off x="4434318" y="2850041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68">
              <a:extLst>
                <a:ext uri="{FF2B5EF4-FFF2-40B4-BE49-F238E27FC236}">
                  <a16:creationId xmlns:a16="http://schemas.microsoft.com/office/drawing/2014/main" id="{0D44A479-BD64-4557-93BB-92EDF0F19E1D}"/>
                </a:ext>
              </a:extLst>
            </p:cNvPr>
            <p:cNvCxnSpPr/>
            <p:nvPr/>
          </p:nvCxnSpPr>
          <p:spPr>
            <a:xfrm>
              <a:off x="4950716" y="2851515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69">
              <a:extLst>
                <a:ext uri="{FF2B5EF4-FFF2-40B4-BE49-F238E27FC236}">
                  <a16:creationId xmlns:a16="http://schemas.microsoft.com/office/drawing/2014/main" id="{21B5B940-EB10-4CE6-A357-FCC9CFBCCD3A}"/>
                </a:ext>
              </a:extLst>
            </p:cNvPr>
            <p:cNvCxnSpPr/>
            <p:nvPr/>
          </p:nvCxnSpPr>
          <p:spPr>
            <a:xfrm>
              <a:off x="5467114" y="2861867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70">
              <a:extLst>
                <a:ext uri="{FF2B5EF4-FFF2-40B4-BE49-F238E27FC236}">
                  <a16:creationId xmlns:a16="http://schemas.microsoft.com/office/drawing/2014/main" id="{26534952-6E6B-4848-BB40-16A7F1C8E19C}"/>
                </a:ext>
              </a:extLst>
            </p:cNvPr>
            <p:cNvCxnSpPr/>
            <p:nvPr/>
          </p:nvCxnSpPr>
          <p:spPr>
            <a:xfrm>
              <a:off x="5974634" y="2872219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71">
              <a:extLst>
                <a:ext uri="{FF2B5EF4-FFF2-40B4-BE49-F238E27FC236}">
                  <a16:creationId xmlns:a16="http://schemas.microsoft.com/office/drawing/2014/main" id="{BEA77DDE-6040-4E40-8DD9-E448DBC33C63}"/>
                </a:ext>
              </a:extLst>
            </p:cNvPr>
            <p:cNvCxnSpPr/>
            <p:nvPr/>
          </p:nvCxnSpPr>
          <p:spPr>
            <a:xfrm>
              <a:off x="7556392" y="2864815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72">
              <a:extLst>
                <a:ext uri="{FF2B5EF4-FFF2-40B4-BE49-F238E27FC236}">
                  <a16:creationId xmlns:a16="http://schemas.microsoft.com/office/drawing/2014/main" id="{5A797C64-676E-4570-A001-C3D0932B82ED}"/>
                </a:ext>
              </a:extLst>
            </p:cNvPr>
            <p:cNvCxnSpPr/>
            <p:nvPr/>
          </p:nvCxnSpPr>
          <p:spPr>
            <a:xfrm>
              <a:off x="8126058" y="2848533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74">
              <a:extLst>
                <a:ext uri="{FF2B5EF4-FFF2-40B4-BE49-F238E27FC236}">
                  <a16:creationId xmlns:a16="http://schemas.microsoft.com/office/drawing/2014/main" id="{B76A7577-EEDD-40E7-A6A5-C872DF1A9952}"/>
                </a:ext>
              </a:extLst>
            </p:cNvPr>
            <p:cNvCxnSpPr>
              <a:endCxn id="21" idx="2"/>
            </p:cNvCxnSpPr>
            <p:nvPr/>
          </p:nvCxnSpPr>
          <p:spPr>
            <a:xfrm flipH="1" flipV="1">
              <a:off x="4252137" y="3018256"/>
              <a:ext cx="45399" cy="120897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75">
              <a:extLst>
                <a:ext uri="{FF2B5EF4-FFF2-40B4-BE49-F238E27FC236}">
                  <a16:creationId xmlns:a16="http://schemas.microsoft.com/office/drawing/2014/main" id="{CA2C6E20-606D-4345-A82F-C15E01FA4828}"/>
                </a:ext>
              </a:extLst>
            </p:cNvPr>
            <p:cNvCxnSpPr>
              <a:endCxn id="22" idx="2"/>
            </p:cNvCxnSpPr>
            <p:nvPr/>
          </p:nvCxnSpPr>
          <p:spPr>
            <a:xfrm flipV="1">
              <a:off x="4641678" y="3018256"/>
              <a:ext cx="121420" cy="120897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79">
              <a:extLst>
                <a:ext uri="{FF2B5EF4-FFF2-40B4-BE49-F238E27FC236}">
                  <a16:creationId xmlns:a16="http://schemas.microsoft.com/office/drawing/2014/main" id="{726D71B7-7C47-4EE4-93C8-6A9D0C23621B}"/>
                </a:ext>
              </a:extLst>
            </p:cNvPr>
            <p:cNvCxnSpPr/>
            <p:nvPr/>
          </p:nvCxnSpPr>
          <p:spPr>
            <a:xfrm flipV="1">
              <a:off x="5036068" y="3005882"/>
              <a:ext cx="203381" cy="122134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81">
              <a:extLst>
                <a:ext uri="{FF2B5EF4-FFF2-40B4-BE49-F238E27FC236}">
                  <a16:creationId xmlns:a16="http://schemas.microsoft.com/office/drawing/2014/main" id="{9D64A5BF-9BED-4565-AA26-AC48ABA2630F}"/>
                </a:ext>
              </a:extLst>
            </p:cNvPr>
            <p:cNvCxnSpPr>
              <a:endCxn id="28" idx="2"/>
            </p:cNvCxnSpPr>
            <p:nvPr/>
          </p:nvCxnSpPr>
          <p:spPr>
            <a:xfrm flipV="1">
              <a:off x="5849334" y="3018256"/>
              <a:ext cx="2617078" cy="12014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84">
              <a:extLst>
                <a:ext uri="{FF2B5EF4-FFF2-40B4-BE49-F238E27FC236}">
                  <a16:creationId xmlns:a16="http://schemas.microsoft.com/office/drawing/2014/main" id="{387BD11B-A929-49B1-982B-17F16E6683B8}"/>
                </a:ext>
              </a:extLst>
            </p:cNvPr>
            <p:cNvCxnSpPr>
              <a:stCxn id="28" idx="3"/>
            </p:cNvCxnSpPr>
            <p:nvPr/>
          </p:nvCxnSpPr>
          <p:spPr>
            <a:xfrm flipV="1">
              <a:off x="8648593" y="2848533"/>
              <a:ext cx="1267400" cy="150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평행 사변형 87">
              <a:extLst>
                <a:ext uri="{FF2B5EF4-FFF2-40B4-BE49-F238E27FC236}">
                  <a16:creationId xmlns:a16="http://schemas.microsoft.com/office/drawing/2014/main" id="{8077031E-2212-4D34-8D6B-105C7A3C9083}"/>
                </a:ext>
              </a:extLst>
            </p:cNvPr>
            <p:cNvSpPr/>
            <p:nvPr/>
          </p:nvSpPr>
          <p:spPr>
            <a:xfrm rot="5562911" flipV="1">
              <a:off x="3668798" y="4713225"/>
              <a:ext cx="1045661" cy="270444"/>
            </a:xfrm>
            <a:prstGeom prst="parallelogra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평행 사변형 88">
              <a:extLst>
                <a:ext uri="{FF2B5EF4-FFF2-40B4-BE49-F238E27FC236}">
                  <a16:creationId xmlns:a16="http://schemas.microsoft.com/office/drawing/2014/main" id="{997C97FA-DE9A-4446-9A66-9041A6F23451}"/>
                </a:ext>
              </a:extLst>
            </p:cNvPr>
            <p:cNvSpPr/>
            <p:nvPr/>
          </p:nvSpPr>
          <p:spPr>
            <a:xfrm rot="5562911" flipV="1">
              <a:off x="4044478" y="4696606"/>
              <a:ext cx="1045661" cy="270444"/>
            </a:xfrm>
            <a:prstGeom prst="parallelogra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평행 사변형 89">
              <a:extLst>
                <a:ext uri="{FF2B5EF4-FFF2-40B4-BE49-F238E27FC236}">
                  <a16:creationId xmlns:a16="http://schemas.microsoft.com/office/drawing/2014/main" id="{EA700690-6DA3-4416-AD2A-4070BB1ED67D}"/>
                </a:ext>
              </a:extLst>
            </p:cNvPr>
            <p:cNvSpPr/>
            <p:nvPr/>
          </p:nvSpPr>
          <p:spPr>
            <a:xfrm rot="5562911" flipV="1">
              <a:off x="4501184" y="4654424"/>
              <a:ext cx="1045661" cy="270444"/>
            </a:xfrm>
            <a:prstGeom prst="parallelogra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평행 사변형 90">
              <a:extLst>
                <a:ext uri="{FF2B5EF4-FFF2-40B4-BE49-F238E27FC236}">
                  <a16:creationId xmlns:a16="http://schemas.microsoft.com/office/drawing/2014/main" id="{FACFA874-5A7E-4C64-9A90-587864306CBA}"/>
                </a:ext>
              </a:extLst>
            </p:cNvPr>
            <p:cNvSpPr/>
            <p:nvPr/>
          </p:nvSpPr>
          <p:spPr>
            <a:xfrm rot="5562911" flipV="1">
              <a:off x="5293602" y="4664914"/>
              <a:ext cx="1045661" cy="270444"/>
            </a:xfrm>
            <a:prstGeom prst="parallelogra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79A3A1-C15F-483B-B5C6-A77A6A1A5597}"/>
                </a:ext>
              </a:extLst>
            </p:cNvPr>
            <p:cNvSpPr txBox="1"/>
            <p:nvPr/>
          </p:nvSpPr>
          <p:spPr>
            <a:xfrm>
              <a:off x="9282293" y="2915993"/>
              <a:ext cx="1028584" cy="60307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E376A7-B2B2-492B-8D41-6D9AAB6FDB7F}"/>
                </a:ext>
              </a:extLst>
            </p:cNvPr>
            <p:cNvSpPr txBox="1"/>
            <p:nvPr/>
          </p:nvSpPr>
          <p:spPr>
            <a:xfrm>
              <a:off x="10418117" y="2261441"/>
              <a:ext cx="605591" cy="3618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49" name="직선 화살표 연결선 95">
              <a:extLst>
                <a:ext uri="{FF2B5EF4-FFF2-40B4-BE49-F238E27FC236}">
                  <a16:creationId xmlns:a16="http://schemas.microsoft.com/office/drawing/2014/main" id="{78A2334E-C2A3-441C-85D3-C8DCF307F627}"/>
                </a:ext>
              </a:extLst>
            </p:cNvPr>
            <p:cNvCxnSpPr/>
            <p:nvPr/>
          </p:nvCxnSpPr>
          <p:spPr>
            <a:xfrm>
              <a:off x="10609659" y="3434995"/>
              <a:ext cx="76320" cy="121216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곱셈 기호 96">
              <a:extLst>
                <a:ext uri="{FF2B5EF4-FFF2-40B4-BE49-F238E27FC236}">
                  <a16:creationId xmlns:a16="http://schemas.microsoft.com/office/drawing/2014/main" id="{3C37E1F0-19B5-42DF-8EC0-A7A481A37AC2}"/>
                </a:ext>
              </a:extLst>
            </p:cNvPr>
            <p:cNvSpPr/>
            <p:nvPr/>
          </p:nvSpPr>
          <p:spPr>
            <a:xfrm>
              <a:off x="10418117" y="3970369"/>
              <a:ext cx="479732" cy="349428"/>
            </a:xfrm>
            <a:prstGeom prst="mathMultiply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직사각형 99">
              <a:extLst>
                <a:ext uri="{FF2B5EF4-FFF2-40B4-BE49-F238E27FC236}">
                  <a16:creationId xmlns:a16="http://schemas.microsoft.com/office/drawing/2014/main" id="{607BEE1B-9FBD-4917-AE83-B5112777F5B0}"/>
                </a:ext>
              </a:extLst>
            </p:cNvPr>
            <p:cNvSpPr/>
            <p:nvPr/>
          </p:nvSpPr>
          <p:spPr>
            <a:xfrm>
              <a:off x="10268891" y="2630774"/>
              <a:ext cx="884420" cy="8844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2" name="직사각형 100">
              <a:extLst>
                <a:ext uri="{FF2B5EF4-FFF2-40B4-BE49-F238E27FC236}">
                  <a16:creationId xmlns:a16="http://schemas.microsoft.com/office/drawing/2014/main" id="{6A50C7AE-E66D-4584-B2A8-3A1044066076}"/>
                </a:ext>
              </a:extLst>
            </p:cNvPr>
            <p:cNvSpPr/>
            <p:nvPr/>
          </p:nvSpPr>
          <p:spPr>
            <a:xfrm>
              <a:off x="10418117" y="4771760"/>
              <a:ext cx="389791" cy="8844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1A2C0B-E721-4D20-BE97-A0C94502AF8D}"/>
                </a:ext>
              </a:extLst>
            </p:cNvPr>
            <p:cNvSpPr txBox="1"/>
            <p:nvPr/>
          </p:nvSpPr>
          <p:spPr>
            <a:xfrm>
              <a:off x="9459585" y="4859464"/>
              <a:ext cx="1028584" cy="60307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D7AC1B-1688-496E-9728-ED25D17223B2}"/>
                </a:ext>
              </a:extLst>
            </p:cNvPr>
            <p:cNvSpPr txBox="1"/>
            <p:nvPr/>
          </p:nvSpPr>
          <p:spPr>
            <a:xfrm>
              <a:off x="10357137" y="5664068"/>
              <a:ext cx="484138" cy="36184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78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ECBD86-3B21-42BB-93B2-1672CAADBFB4}"/>
              </a:ext>
            </a:extLst>
          </p:cNvPr>
          <p:cNvSpPr txBox="1">
            <a:spLocks/>
          </p:cNvSpPr>
          <p:nvPr/>
        </p:nvSpPr>
        <p:spPr>
          <a:xfrm>
            <a:off x="431370" y="1988840"/>
            <a:ext cx="11329259" cy="49925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2" charset="2"/>
              <a:buNone/>
            </a:pPr>
            <a:r>
              <a:rPr lang="en-US" altLang="ko-KR" sz="2000" dirty="0"/>
              <a:t>cell = </a:t>
            </a:r>
            <a:r>
              <a:rPr lang="en-US" altLang="ko-KR" sz="2000" dirty="0" err="1"/>
              <a:t>tf.contrib.rnn.BasicRNNCell</a:t>
            </a:r>
            <a:r>
              <a:rPr lang="en-US" altLang="ko-KR" sz="2000" dirty="0"/>
              <a:t>(</a:t>
            </a:r>
            <a:r>
              <a:rPr lang="en-US" altLang="ko-KR" sz="2000" dirty="0" err="1"/>
              <a:t>n_hidden</a:t>
            </a:r>
            <a:r>
              <a:rPr lang="en-US" altLang="ko-KR" sz="2000" dirty="0"/>
              <a:t>) </a:t>
            </a:r>
          </a:p>
          <a:p>
            <a:pPr marL="0" indent="0">
              <a:buFont typeface="Arial" pitchFamily="2" charset="2"/>
              <a:buNone/>
            </a:pPr>
            <a:r>
              <a:rPr lang="en-US" altLang="ko-KR" sz="2000" dirty="0"/>
              <a:t>cell = </a:t>
            </a:r>
            <a:r>
              <a:rPr lang="en-US" altLang="ko-KR" sz="2000" dirty="0" err="1"/>
              <a:t>tf.contrib.rnn.</a:t>
            </a:r>
            <a:r>
              <a:rPr lang="en-US" altLang="ko-KR" sz="2000" dirty="0" err="1">
                <a:solidFill>
                  <a:srgbClr val="FF0000"/>
                </a:solidFill>
              </a:rPr>
              <a:t>DropoutWrapper</a:t>
            </a:r>
            <a:r>
              <a:rPr lang="en-US" altLang="ko-KR" sz="2000" dirty="0"/>
              <a:t>(cell, </a:t>
            </a:r>
            <a:r>
              <a:rPr lang="en-US" altLang="ko-KR" sz="2000" dirty="0" err="1"/>
              <a:t>output_keep_prob</a:t>
            </a:r>
            <a:r>
              <a:rPr lang="en-US" altLang="ko-KR" sz="2000" dirty="0"/>
              <a:t>=0.5) </a:t>
            </a:r>
          </a:p>
          <a:p>
            <a:pPr marL="0" indent="0">
              <a:buFont typeface="Arial" pitchFamily="2" charset="2"/>
              <a:buNone/>
            </a:pPr>
            <a:r>
              <a:rPr lang="en-US" altLang="ko-KR" sz="2000" dirty="0"/>
              <a:t>cell = </a:t>
            </a:r>
            <a:r>
              <a:rPr lang="en-US" altLang="ko-KR" sz="2000" dirty="0" err="1"/>
              <a:t>tf.contrib.rnn.</a:t>
            </a:r>
            <a:r>
              <a:rPr lang="en-US" altLang="ko-KR" sz="2000" dirty="0" err="1">
                <a:solidFill>
                  <a:srgbClr val="FF0000"/>
                </a:solidFill>
              </a:rPr>
              <a:t>MultiRNNCell</a:t>
            </a:r>
            <a:r>
              <a:rPr lang="en-US" altLang="ko-KR" sz="2000" dirty="0"/>
              <a:t>([cell] * </a:t>
            </a:r>
            <a:r>
              <a:rPr lang="en-US" altLang="ko-KR" sz="2000" dirty="0" err="1"/>
              <a:t>num_layers</a:t>
            </a:r>
            <a:r>
              <a:rPr lang="en-US" altLang="ko-KR" sz="2000" dirty="0"/>
              <a:t>) </a:t>
            </a:r>
          </a:p>
          <a:p>
            <a:pPr marL="0" indent="0">
              <a:buFont typeface="Arial" pitchFamily="2" charset="2"/>
              <a:buNone/>
            </a:pPr>
            <a:r>
              <a:rPr lang="en-US" altLang="ko-KR" sz="2000" dirty="0"/>
              <a:t>outputs, states = </a:t>
            </a:r>
            <a:r>
              <a:rPr lang="en-US" altLang="ko-KR" sz="2000" dirty="0" err="1"/>
              <a:t>tf.nn.dynamic_rnn</a:t>
            </a:r>
            <a:r>
              <a:rPr lang="en-US" altLang="ko-KR" sz="2000" dirty="0"/>
              <a:t>(cell, </a:t>
            </a:r>
            <a:r>
              <a:rPr lang="en-US" altLang="ko-KR" sz="2000" dirty="0" err="1"/>
              <a:t>x_t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dtype</a:t>
            </a:r>
            <a:r>
              <a:rPr lang="en-US" altLang="ko-KR" sz="2000" dirty="0"/>
              <a:t>=tf.float32)</a:t>
            </a:r>
          </a:p>
          <a:p>
            <a:pPr marL="0" indent="0">
              <a:buFont typeface="Arial" pitchFamily="2" charset="2"/>
              <a:buNone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RNN Cell</a:t>
            </a:r>
            <a:r>
              <a:rPr lang="ko-KR" altLang="en-US" sz="2000" dirty="0"/>
              <a:t>의 </a:t>
            </a:r>
            <a:r>
              <a:rPr lang="en-US" altLang="ko-KR" sz="2000" dirty="0"/>
              <a:t>List</a:t>
            </a:r>
            <a:r>
              <a:rPr lang="ko-KR" altLang="en-US" sz="2000" dirty="0"/>
              <a:t>를 </a:t>
            </a:r>
            <a:r>
              <a:rPr lang="en-US" altLang="ko-KR" sz="2000" dirty="0" err="1">
                <a:solidFill>
                  <a:srgbClr val="FF0000"/>
                </a:solidFill>
              </a:rPr>
              <a:t>MultiRNNCell</a:t>
            </a:r>
            <a:r>
              <a:rPr lang="ko-KR" altLang="en-US" sz="2000" dirty="0"/>
              <a:t>의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/>
              <a:t>initial argument</a:t>
            </a:r>
            <a:r>
              <a:rPr lang="ko-KR" altLang="en-US" sz="2000" dirty="0"/>
              <a:t>로 입력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 err="1">
                <a:solidFill>
                  <a:srgbClr val="FF0000"/>
                </a:solidFill>
              </a:rPr>
              <a:t>DropoutWrapper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layer</a:t>
            </a:r>
            <a:r>
              <a:rPr lang="ko-KR" altLang="en-US" sz="2000" dirty="0"/>
              <a:t>간에 </a:t>
            </a:r>
            <a:r>
              <a:rPr lang="en-US" altLang="ko-KR" sz="2000" dirty="0"/>
              <a:t>dropout</a:t>
            </a:r>
            <a:r>
              <a:rPr lang="ko-KR" altLang="en-US" sz="2000" dirty="0"/>
              <a:t>적용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EF0F99-A761-4521-81FF-F252AF544B9A}"/>
              </a:ext>
            </a:extLst>
          </p:cNvPr>
          <p:cNvSpPr txBox="1">
            <a:spLocks/>
          </p:cNvSpPr>
          <p:nvPr/>
        </p:nvSpPr>
        <p:spPr>
          <a:xfrm>
            <a:off x="609599" y="548680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latin typeface="Avenir Book" charset="0"/>
                <a:ea typeface="Avenir Book" charset="0"/>
                <a:cs typeface="Avenir Book" charset="0"/>
              </a:rPr>
              <a:t>Multi RNN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1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1393084-EB57-4A05-A995-78EF01B76B06}"/>
              </a:ext>
            </a:extLst>
          </p:cNvPr>
          <p:cNvSpPr txBox="1">
            <a:spLocks/>
          </p:cNvSpPr>
          <p:nvPr/>
        </p:nvSpPr>
        <p:spPr>
          <a:xfrm>
            <a:off x="415818" y="803666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>
                <a:latin typeface="Avenir Book" charset="0"/>
                <a:ea typeface="Avenir Book" charset="0"/>
                <a:cs typeface="Avenir Book" charset="0"/>
              </a:rPr>
              <a:t>실습 </a:t>
            </a:r>
            <a:r>
              <a:rPr lang="en-US" altLang="ko-KR" sz="3600" dirty="0">
                <a:latin typeface="Avenir Book" charset="0"/>
                <a:ea typeface="Avenir Book" charset="0"/>
                <a:cs typeface="Avenir Book" charset="0"/>
              </a:rPr>
              <a:t>: MNIST </a:t>
            </a:r>
            <a:r>
              <a:rPr lang="ko-KR" altLang="en-US" sz="3600" dirty="0">
                <a:latin typeface="Avenir Book" charset="0"/>
                <a:ea typeface="Avenir Book" charset="0"/>
                <a:cs typeface="Avenir Book" charset="0"/>
              </a:rPr>
              <a:t>예제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18B4D0-CB91-4ED5-947A-FD77977ABD56}"/>
              </a:ext>
            </a:extLst>
          </p:cNvPr>
          <p:cNvGrpSpPr/>
          <p:nvPr/>
        </p:nvGrpSpPr>
        <p:grpSpPr>
          <a:xfrm>
            <a:off x="258415" y="2636912"/>
            <a:ext cx="8461864" cy="3702326"/>
            <a:chOff x="258414" y="1569552"/>
            <a:chExt cx="10894897" cy="4766852"/>
          </a:xfrm>
        </p:grpSpPr>
        <p:sp>
          <p:nvSpPr>
            <p:cNvPr id="9" name="직사각형 2">
              <a:extLst>
                <a:ext uri="{FF2B5EF4-FFF2-40B4-BE49-F238E27FC236}">
                  <a16:creationId xmlns:a16="http://schemas.microsoft.com/office/drawing/2014/main" id="{9E20DC1E-DEB9-4EC6-B2D1-71970DFB786D}"/>
                </a:ext>
              </a:extLst>
            </p:cNvPr>
            <p:cNvSpPr/>
            <p:nvPr/>
          </p:nvSpPr>
          <p:spPr>
            <a:xfrm>
              <a:off x="1131757" y="2121108"/>
              <a:ext cx="1349115" cy="5096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15B19D-FE6C-4884-86B5-1EC7A8AE8EB3}"/>
                </a:ext>
              </a:extLst>
            </p:cNvPr>
            <p:cNvSpPr txBox="1"/>
            <p:nvPr/>
          </p:nvSpPr>
          <p:spPr>
            <a:xfrm>
              <a:off x="1583867" y="1782017"/>
              <a:ext cx="596883" cy="3566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784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E58A0E-85E7-4A53-8AFE-0D81EFAA5820}"/>
                </a:ext>
              </a:extLst>
            </p:cNvPr>
            <p:cNvSpPr txBox="1"/>
            <p:nvPr/>
          </p:nvSpPr>
          <p:spPr>
            <a:xfrm>
              <a:off x="258414" y="2072312"/>
              <a:ext cx="1013794" cy="594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직선 화살표 연결선 39">
              <a:extLst>
                <a:ext uri="{FF2B5EF4-FFF2-40B4-BE49-F238E27FC236}">
                  <a16:creationId xmlns:a16="http://schemas.microsoft.com/office/drawing/2014/main" id="{F04B9332-ED4F-4C3D-A1BD-5EF00234AE49}"/>
                </a:ext>
              </a:extLst>
            </p:cNvPr>
            <p:cNvCxnSpPr/>
            <p:nvPr/>
          </p:nvCxnSpPr>
          <p:spPr>
            <a:xfrm>
              <a:off x="1806314" y="2818151"/>
              <a:ext cx="0" cy="989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정육면체 40">
              <a:extLst>
                <a:ext uri="{FF2B5EF4-FFF2-40B4-BE49-F238E27FC236}">
                  <a16:creationId xmlns:a16="http://schemas.microsoft.com/office/drawing/2014/main" id="{B79CE8EE-2C49-4599-BEA4-5BEC78E1CF37}"/>
                </a:ext>
              </a:extLst>
            </p:cNvPr>
            <p:cNvSpPr/>
            <p:nvPr/>
          </p:nvSpPr>
          <p:spPr>
            <a:xfrm>
              <a:off x="1485962" y="4144781"/>
              <a:ext cx="698336" cy="1154242"/>
            </a:xfrm>
            <a:prstGeom prst="cub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C82BC9-2B80-48C5-9E61-30F6FFF6A3D5}"/>
                </a:ext>
              </a:extLst>
            </p:cNvPr>
            <p:cNvSpPr txBox="1"/>
            <p:nvPr/>
          </p:nvSpPr>
          <p:spPr>
            <a:xfrm>
              <a:off x="1736267" y="3785704"/>
              <a:ext cx="477176" cy="3566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86343D-2419-4F36-A37D-058FC1C16C0E}"/>
                </a:ext>
              </a:extLst>
            </p:cNvPr>
            <p:cNvSpPr txBox="1"/>
            <p:nvPr/>
          </p:nvSpPr>
          <p:spPr>
            <a:xfrm>
              <a:off x="1167786" y="3938105"/>
              <a:ext cx="477176" cy="3566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5337A1-3E88-41C8-A4BF-F2B46E344E79}"/>
                </a:ext>
              </a:extLst>
            </p:cNvPr>
            <p:cNvSpPr txBox="1"/>
            <p:nvPr/>
          </p:nvSpPr>
          <p:spPr>
            <a:xfrm>
              <a:off x="570641" y="4517788"/>
              <a:ext cx="1013794" cy="594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화살표 연결선 46">
              <a:extLst>
                <a:ext uri="{FF2B5EF4-FFF2-40B4-BE49-F238E27FC236}">
                  <a16:creationId xmlns:a16="http://schemas.microsoft.com/office/drawing/2014/main" id="{9A32C6FE-7E0C-4D5E-A646-317057BB677C}"/>
                </a:ext>
              </a:extLst>
            </p:cNvPr>
            <p:cNvCxnSpPr/>
            <p:nvPr/>
          </p:nvCxnSpPr>
          <p:spPr>
            <a:xfrm>
              <a:off x="2380981" y="4721902"/>
              <a:ext cx="80442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502F21-891C-4246-95B8-6D444C10FC10}"/>
                </a:ext>
              </a:extLst>
            </p:cNvPr>
            <p:cNvSpPr txBox="1"/>
            <p:nvPr/>
          </p:nvSpPr>
          <p:spPr>
            <a:xfrm>
              <a:off x="3173650" y="4520296"/>
              <a:ext cx="1013794" cy="594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201E5C-45D1-492C-A135-174BDA77E618}"/>
                </a:ext>
              </a:extLst>
            </p:cNvPr>
            <p:cNvSpPr txBox="1"/>
            <p:nvPr/>
          </p:nvSpPr>
          <p:spPr>
            <a:xfrm>
              <a:off x="3726034" y="4042559"/>
              <a:ext cx="477176" cy="3566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왼쪽 중괄호 53">
              <a:extLst>
                <a:ext uri="{FF2B5EF4-FFF2-40B4-BE49-F238E27FC236}">
                  <a16:creationId xmlns:a16="http://schemas.microsoft.com/office/drawing/2014/main" id="{751466AA-7C7D-47C7-B398-A8F893237B64}"/>
                </a:ext>
              </a:extLst>
            </p:cNvPr>
            <p:cNvSpPr/>
            <p:nvPr/>
          </p:nvSpPr>
          <p:spPr>
            <a:xfrm rot="16200000">
              <a:off x="4735482" y="4906348"/>
              <a:ext cx="443708" cy="1750660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D840ED-A957-4AE1-97D3-74F000EA2A65}"/>
                </a:ext>
              </a:extLst>
            </p:cNvPr>
            <p:cNvSpPr txBox="1"/>
            <p:nvPr/>
          </p:nvSpPr>
          <p:spPr>
            <a:xfrm>
              <a:off x="4465723" y="5979760"/>
              <a:ext cx="1001411" cy="3566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28 steps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3742C5-389C-4C6D-B6C2-C743ABF12194}"/>
                </a:ext>
              </a:extLst>
            </p:cNvPr>
            <p:cNvSpPr txBox="1"/>
            <p:nvPr/>
          </p:nvSpPr>
          <p:spPr>
            <a:xfrm>
              <a:off x="5288012" y="4647163"/>
              <a:ext cx="423515" cy="3566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…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56">
              <a:extLst>
                <a:ext uri="{FF2B5EF4-FFF2-40B4-BE49-F238E27FC236}">
                  <a16:creationId xmlns:a16="http://schemas.microsoft.com/office/drawing/2014/main" id="{EFD76743-A2D6-4959-B1B5-FD89F6A07E25}"/>
                </a:ext>
              </a:extLst>
            </p:cNvPr>
            <p:cNvSpPr/>
            <p:nvPr/>
          </p:nvSpPr>
          <p:spPr>
            <a:xfrm>
              <a:off x="4039976" y="3303914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직사각형 57">
              <a:extLst>
                <a:ext uri="{FF2B5EF4-FFF2-40B4-BE49-F238E27FC236}">
                  <a16:creationId xmlns:a16="http://schemas.microsoft.com/office/drawing/2014/main" id="{DFE04C97-89E5-430B-983D-B997D2C981E9}"/>
                </a:ext>
              </a:extLst>
            </p:cNvPr>
            <p:cNvSpPr/>
            <p:nvPr/>
          </p:nvSpPr>
          <p:spPr>
            <a:xfrm>
              <a:off x="4550937" y="3303914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5" name="직사각형 58">
              <a:extLst>
                <a:ext uri="{FF2B5EF4-FFF2-40B4-BE49-F238E27FC236}">
                  <a16:creationId xmlns:a16="http://schemas.microsoft.com/office/drawing/2014/main" id="{45566583-4717-4194-A73B-E5A32623647E}"/>
                </a:ext>
              </a:extLst>
            </p:cNvPr>
            <p:cNvSpPr/>
            <p:nvPr/>
          </p:nvSpPr>
          <p:spPr>
            <a:xfrm>
              <a:off x="5067699" y="3303914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6" name="직사각형 59">
              <a:extLst>
                <a:ext uri="{FF2B5EF4-FFF2-40B4-BE49-F238E27FC236}">
                  <a16:creationId xmlns:a16="http://schemas.microsoft.com/office/drawing/2014/main" id="{955E3945-EB94-46B3-B74E-6930603087A3}"/>
                </a:ext>
              </a:extLst>
            </p:cNvPr>
            <p:cNvSpPr/>
            <p:nvPr/>
          </p:nvSpPr>
          <p:spPr>
            <a:xfrm>
              <a:off x="5581928" y="3303914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직사각형 60">
              <a:extLst>
                <a:ext uri="{FF2B5EF4-FFF2-40B4-BE49-F238E27FC236}">
                  <a16:creationId xmlns:a16="http://schemas.microsoft.com/office/drawing/2014/main" id="{5D347EE0-BC19-4B70-91FF-F70380A1BCCE}"/>
                </a:ext>
              </a:extLst>
            </p:cNvPr>
            <p:cNvSpPr/>
            <p:nvPr/>
          </p:nvSpPr>
          <p:spPr>
            <a:xfrm>
              <a:off x="6101428" y="3303914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직사각형 61">
              <a:extLst>
                <a:ext uri="{FF2B5EF4-FFF2-40B4-BE49-F238E27FC236}">
                  <a16:creationId xmlns:a16="http://schemas.microsoft.com/office/drawing/2014/main" id="{B210A284-B60B-4759-8CD0-13EFE5E1677F}"/>
                </a:ext>
              </a:extLst>
            </p:cNvPr>
            <p:cNvSpPr/>
            <p:nvPr/>
          </p:nvSpPr>
          <p:spPr>
            <a:xfrm>
              <a:off x="7099207" y="3303914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직사각형 62">
              <a:extLst>
                <a:ext uri="{FF2B5EF4-FFF2-40B4-BE49-F238E27FC236}">
                  <a16:creationId xmlns:a16="http://schemas.microsoft.com/office/drawing/2014/main" id="{FBCE0836-E696-4989-9B4F-5B1E231F9BDE}"/>
                </a:ext>
              </a:extLst>
            </p:cNvPr>
            <p:cNvSpPr/>
            <p:nvPr/>
          </p:nvSpPr>
          <p:spPr>
            <a:xfrm>
              <a:off x="7700182" y="3303914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직사각형 63">
              <a:extLst>
                <a:ext uri="{FF2B5EF4-FFF2-40B4-BE49-F238E27FC236}">
                  <a16:creationId xmlns:a16="http://schemas.microsoft.com/office/drawing/2014/main" id="{890EE9C8-E675-4DD5-ABA7-ACB9AF7ED676}"/>
                </a:ext>
              </a:extLst>
            </p:cNvPr>
            <p:cNvSpPr/>
            <p:nvPr/>
          </p:nvSpPr>
          <p:spPr>
            <a:xfrm>
              <a:off x="8254251" y="3303914"/>
              <a:ext cx="364362" cy="33643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EA4295-F67B-492B-9A8F-F77B7F4352E8}"/>
                </a:ext>
              </a:extLst>
            </p:cNvPr>
            <p:cNvSpPr txBox="1"/>
            <p:nvPr/>
          </p:nvSpPr>
          <p:spPr>
            <a:xfrm>
              <a:off x="6578005" y="3219256"/>
              <a:ext cx="423515" cy="3566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…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2" name="왼쪽 중괄호 65">
              <a:extLst>
                <a:ext uri="{FF2B5EF4-FFF2-40B4-BE49-F238E27FC236}">
                  <a16:creationId xmlns:a16="http://schemas.microsoft.com/office/drawing/2014/main" id="{D816B8DF-1E0F-4017-8144-39EF5787BBE1}"/>
                </a:ext>
              </a:extLst>
            </p:cNvPr>
            <p:cNvSpPr/>
            <p:nvPr/>
          </p:nvSpPr>
          <p:spPr>
            <a:xfrm rot="16200000" flipH="1">
              <a:off x="6201512" y="-219469"/>
              <a:ext cx="314880" cy="4553891"/>
            </a:xfrm>
            <a:prstGeom prst="leftBrac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DBA863-A107-4A85-B6AA-1CEB7575E071}"/>
                </a:ext>
              </a:extLst>
            </p:cNvPr>
            <p:cNvSpPr txBox="1"/>
            <p:nvPr/>
          </p:nvSpPr>
          <p:spPr>
            <a:xfrm>
              <a:off x="5951025" y="1569552"/>
              <a:ext cx="1001411" cy="3566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28 steps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직선 화살표 연결선 67">
              <a:extLst>
                <a:ext uri="{FF2B5EF4-FFF2-40B4-BE49-F238E27FC236}">
                  <a16:creationId xmlns:a16="http://schemas.microsoft.com/office/drawing/2014/main" id="{837A612F-7534-48CE-8593-1BC911B6C37B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>
              <a:off x="4404338" y="3472129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68">
              <a:extLst>
                <a:ext uri="{FF2B5EF4-FFF2-40B4-BE49-F238E27FC236}">
                  <a16:creationId xmlns:a16="http://schemas.microsoft.com/office/drawing/2014/main" id="{3B22489D-8E60-40AC-A6F1-E8ED1F586C3E}"/>
                </a:ext>
              </a:extLst>
            </p:cNvPr>
            <p:cNvCxnSpPr/>
            <p:nvPr/>
          </p:nvCxnSpPr>
          <p:spPr>
            <a:xfrm>
              <a:off x="4920736" y="3473603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69">
              <a:extLst>
                <a:ext uri="{FF2B5EF4-FFF2-40B4-BE49-F238E27FC236}">
                  <a16:creationId xmlns:a16="http://schemas.microsoft.com/office/drawing/2014/main" id="{72369E16-39F1-4A39-903F-83FA29F6B133}"/>
                </a:ext>
              </a:extLst>
            </p:cNvPr>
            <p:cNvCxnSpPr/>
            <p:nvPr/>
          </p:nvCxnSpPr>
          <p:spPr>
            <a:xfrm>
              <a:off x="5437134" y="3483955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70">
              <a:extLst>
                <a:ext uri="{FF2B5EF4-FFF2-40B4-BE49-F238E27FC236}">
                  <a16:creationId xmlns:a16="http://schemas.microsoft.com/office/drawing/2014/main" id="{8FEE7513-A8E0-4A90-9D89-5E1D4DC6218F}"/>
                </a:ext>
              </a:extLst>
            </p:cNvPr>
            <p:cNvCxnSpPr/>
            <p:nvPr/>
          </p:nvCxnSpPr>
          <p:spPr>
            <a:xfrm>
              <a:off x="5944654" y="3494307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71">
              <a:extLst>
                <a:ext uri="{FF2B5EF4-FFF2-40B4-BE49-F238E27FC236}">
                  <a16:creationId xmlns:a16="http://schemas.microsoft.com/office/drawing/2014/main" id="{8B63AEB0-EA2F-434C-811B-39A7B2105BDB}"/>
                </a:ext>
              </a:extLst>
            </p:cNvPr>
            <p:cNvCxnSpPr/>
            <p:nvPr/>
          </p:nvCxnSpPr>
          <p:spPr>
            <a:xfrm>
              <a:off x="7526412" y="3486903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72">
              <a:extLst>
                <a:ext uri="{FF2B5EF4-FFF2-40B4-BE49-F238E27FC236}">
                  <a16:creationId xmlns:a16="http://schemas.microsoft.com/office/drawing/2014/main" id="{F037EBCF-D18F-460C-8E52-AB9BEC4DD017}"/>
                </a:ext>
              </a:extLst>
            </p:cNvPr>
            <p:cNvCxnSpPr/>
            <p:nvPr/>
          </p:nvCxnSpPr>
          <p:spPr>
            <a:xfrm>
              <a:off x="8096078" y="3470621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74">
              <a:extLst>
                <a:ext uri="{FF2B5EF4-FFF2-40B4-BE49-F238E27FC236}">
                  <a16:creationId xmlns:a16="http://schemas.microsoft.com/office/drawing/2014/main" id="{4FF93187-019F-4B97-ADFC-EA0CE0195F4A}"/>
                </a:ext>
              </a:extLst>
            </p:cNvPr>
            <p:cNvCxnSpPr/>
            <p:nvPr/>
          </p:nvCxnSpPr>
          <p:spPr>
            <a:xfrm flipH="1" flipV="1">
              <a:off x="4261275" y="3696809"/>
              <a:ext cx="20379" cy="54267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75">
              <a:extLst>
                <a:ext uri="{FF2B5EF4-FFF2-40B4-BE49-F238E27FC236}">
                  <a16:creationId xmlns:a16="http://schemas.microsoft.com/office/drawing/2014/main" id="{F8CE29F1-5EA6-4C6C-B919-A3F886A5E0EB}"/>
                </a:ext>
              </a:extLst>
            </p:cNvPr>
            <p:cNvCxnSpPr/>
            <p:nvPr/>
          </p:nvCxnSpPr>
          <p:spPr>
            <a:xfrm flipV="1">
              <a:off x="4641678" y="3684554"/>
              <a:ext cx="36872" cy="54267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79">
              <a:extLst>
                <a:ext uri="{FF2B5EF4-FFF2-40B4-BE49-F238E27FC236}">
                  <a16:creationId xmlns:a16="http://schemas.microsoft.com/office/drawing/2014/main" id="{785157B1-CAC6-4814-BCE5-D7A5C834DC85}"/>
                </a:ext>
              </a:extLst>
            </p:cNvPr>
            <p:cNvCxnSpPr/>
            <p:nvPr/>
          </p:nvCxnSpPr>
          <p:spPr>
            <a:xfrm flipV="1">
              <a:off x="5036068" y="3734980"/>
              <a:ext cx="124229" cy="49224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81">
              <a:extLst>
                <a:ext uri="{FF2B5EF4-FFF2-40B4-BE49-F238E27FC236}">
                  <a16:creationId xmlns:a16="http://schemas.microsoft.com/office/drawing/2014/main" id="{93369AB4-C247-4DED-B0A7-E109B3A04C9F}"/>
                </a:ext>
              </a:extLst>
            </p:cNvPr>
            <p:cNvCxnSpPr/>
            <p:nvPr/>
          </p:nvCxnSpPr>
          <p:spPr>
            <a:xfrm flipV="1">
              <a:off x="5849334" y="3580157"/>
              <a:ext cx="2608343" cy="6395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84">
              <a:extLst>
                <a:ext uri="{FF2B5EF4-FFF2-40B4-BE49-F238E27FC236}">
                  <a16:creationId xmlns:a16="http://schemas.microsoft.com/office/drawing/2014/main" id="{FA4B0600-8F3F-465E-9B01-48E21A727914}"/>
                </a:ext>
              </a:extLst>
            </p:cNvPr>
            <p:cNvCxnSpPr>
              <a:stCxn id="79" idx="3"/>
            </p:cNvCxnSpPr>
            <p:nvPr/>
          </p:nvCxnSpPr>
          <p:spPr>
            <a:xfrm>
              <a:off x="8617176" y="2442062"/>
              <a:ext cx="1669977" cy="24245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평행 사변형 87">
              <a:extLst>
                <a:ext uri="{FF2B5EF4-FFF2-40B4-BE49-F238E27FC236}">
                  <a16:creationId xmlns:a16="http://schemas.microsoft.com/office/drawing/2014/main" id="{31A30082-2653-4A79-8478-13049A6F8083}"/>
                </a:ext>
              </a:extLst>
            </p:cNvPr>
            <p:cNvSpPr/>
            <p:nvPr/>
          </p:nvSpPr>
          <p:spPr>
            <a:xfrm rot="5562911" flipV="1">
              <a:off x="3668798" y="4713225"/>
              <a:ext cx="1045661" cy="270444"/>
            </a:xfrm>
            <a:prstGeom prst="parallelogra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평행 사변형 88">
              <a:extLst>
                <a:ext uri="{FF2B5EF4-FFF2-40B4-BE49-F238E27FC236}">
                  <a16:creationId xmlns:a16="http://schemas.microsoft.com/office/drawing/2014/main" id="{B973A275-F452-4343-BE2F-FB2F813B93E5}"/>
                </a:ext>
              </a:extLst>
            </p:cNvPr>
            <p:cNvSpPr/>
            <p:nvPr/>
          </p:nvSpPr>
          <p:spPr>
            <a:xfrm rot="5562911" flipV="1">
              <a:off x="4044478" y="4696606"/>
              <a:ext cx="1045661" cy="270444"/>
            </a:xfrm>
            <a:prstGeom prst="parallelogra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7" name="평행 사변형 89">
              <a:extLst>
                <a:ext uri="{FF2B5EF4-FFF2-40B4-BE49-F238E27FC236}">
                  <a16:creationId xmlns:a16="http://schemas.microsoft.com/office/drawing/2014/main" id="{69B35FCD-0E0F-4341-8EFA-AD01C4999166}"/>
                </a:ext>
              </a:extLst>
            </p:cNvPr>
            <p:cNvSpPr/>
            <p:nvPr/>
          </p:nvSpPr>
          <p:spPr>
            <a:xfrm rot="5562911" flipV="1">
              <a:off x="4501184" y="4654424"/>
              <a:ext cx="1045661" cy="270444"/>
            </a:xfrm>
            <a:prstGeom prst="parallelogra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평행 사변형 90">
              <a:extLst>
                <a:ext uri="{FF2B5EF4-FFF2-40B4-BE49-F238E27FC236}">
                  <a16:creationId xmlns:a16="http://schemas.microsoft.com/office/drawing/2014/main" id="{3A621499-FFE8-477F-AC1D-9E857778C190}"/>
                </a:ext>
              </a:extLst>
            </p:cNvPr>
            <p:cNvSpPr/>
            <p:nvPr/>
          </p:nvSpPr>
          <p:spPr>
            <a:xfrm rot="5562911" flipV="1">
              <a:off x="5293602" y="4664914"/>
              <a:ext cx="1045661" cy="270444"/>
            </a:xfrm>
            <a:prstGeom prst="parallelogram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74061C-0E2E-4A2E-83B2-F87545C561FE}"/>
                </a:ext>
              </a:extLst>
            </p:cNvPr>
            <p:cNvSpPr txBox="1"/>
            <p:nvPr/>
          </p:nvSpPr>
          <p:spPr>
            <a:xfrm>
              <a:off x="9282293" y="2915993"/>
              <a:ext cx="1013794" cy="594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E81776-7A92-4538-90D3-EB3B22B28908}"/>
                </a:ext>
              </a:extLst>
            </p:cNvPr>
            <p:cNvSpPr txBox="1"/>
            <p:nvPr/>
          </p:nvSpPr>
          <p:spPr>
            <a:xfrm>
              <a:off x="10418116" y="2261442"/>
              <a:ext cx="596883" cy="3566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직선 화살표 연결선 95">
              <a:extLst>
                <a:ext uri="{FF2B5EF4-FFF2-40B4-BE49-F238E27FC236}">
                  <a16:creationId xmlns:a16="http://schemas.microsoft.com/office/drawing/2014/main" id="{E31B6305-160C-4889-9172-2E0A545503B5}"/>
                </a:ext>
              </a:extLst>
            </p:cNvPr>
            <p:cNvCxnSpPr/>
            <p:nvPr/>
          </p:nvCxnSpPr>
          <p:spPr>
            <a:xfrm>
              <a:off x="10609659" y="3434995"/>
              <a:ext cx="76320" cy="121216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곱셈 기호 96">
              <a:extLst>
                <a:ext uri="{FF2B5EF4-FFF2-40B4-BE49-F238E27FC236}">
                  <a16:creationId xmlns:a16="http://schemas.microsoft.com/office/drawing/2014/main" id="{1ACCFE0D-2EA4-453E-B2C1-CF3C083A32B8}"/>
                </a:ext>
              </a:extLst>
            </p:cNvPr>
            <p:cNvSpPr/>
            <p:nvPr/>
          </p:nvSpPr>
          <p:spPr>
            <a:xfrm>
              <a:off x="10418117" y="3970369"/>
              <a:ext cx="479732" cy="349428"/>
            </a:xfrm>
            <a:prstGeom prst="mathMultiply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직사각형 99">
              <a:extLst>
                <a:ext uri="{FF2B5EF4-FFF2-40B4-BE49-F238E27FC236}">
                  <a16:creationId xmlns:a16="http://schemas.microsoft.com/office/drawing/2014/main" id="{519BD2EE-435B-4D13-B1DC-D3671A4E8299}"/>
                </a:ext>
              </a:extLst>
            </p:cNvPr>
            <p:cNvSpPr/>
            <p:nvPr/>
          </p:nvSpPr>
          <p:spPr>
            <a:xfrm>
              <a:off x="10268891" y="2630774"/>
              <a:ext cx="884420" cy="8844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4" name="직사각형 100">
              <a:extLst>
                <a:ext uri="{FF2B5EF4-FFF2-40B4-BE49-F238E27FC236}">
                  <a16:creationId xmlns:a16="http://schemas.microsoft.com/office/drawing/2014/main" id="{672410AD-2F35-4A4A-84A6-DC992528C2B2}"/>
                </a:ext>
              </a:extLst>
            </p:cNvPr>
            <p:cNvSpPr/>
            <p:nvPr/>
          </p:nvSpPr>
          <p:spPr>
            <a:xfrm>
              <a:off x="10418117" y="4771760"/>
              <a:ext cx="389791" cy="8844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C76419-364F-4491-9C6A-3F2E62269633}"/>
                </a:ext>
              </a:extLst>
            </p:cNvPr>
            <p:cNvSpPr txBox="1"/>
            <p:nvPr/>
          </p:nvSpPr>
          <p:spPr>
            <a:xfrm>
              <a:off x="9459584" y="4859464"/>
              <a:ext cx="1013794" cy="5944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Batch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Size:128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F837614-B4D4-4476-979A-71B0089CBAA8}"/>
                </a:ext>
              </a:extLst>
            </p:cNvPr>
            <p:cNvSpPr txBox="1"/>
            <p:nvPr/>
          </p:nvSpPr>
          <p:spPr>
            <a:xfrm>
              <a:off x="10357136" y="5664068"/>
              <a:ext cx="477176" cy="3566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10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7" name="직사각형 82">
              <a:extLst>
                <a:ext uri="{FF2B5EF4-FFF2-40B4-BE49-F238E27FC236}">
                  <a16:creationId xmlns:a16="http://schemas.microsoft.com/office/drawing/2014/main" id="{5A1E163B-ECD1-40D4-9924-A3D469A31105}"/>
                </a:ext>
              </a:extLst>
            </p:cNvPr>
            <p:cNvSpPr/>
            <p:nvPr/>
          </p:nvSpPr>
          <p:spPr>
            <a:xfrm>
              <a:off x="4040175" y="2773611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8" name="직사각형 83">
              <a:extLst>
                <a:ext uri="{FF2B5EF4-FFF2-40B4-BE49-F238E27FC236}">
                  <a16:creationId xmlns:a16="http://schemas.microsoft.com/office/drawing/2014/main" id="{CDCE55E4-2D75-4F95-9C54-1FB554ACD1FA}"/>
                </a:ext>
              </a:extLst>
            </p:cNvPr>
            <p:cNvSpPr/>
            <p:nvPr/>
          </p:nvSpPr>
          <p:spPr>
            <a:xfrm>
              <a:off x="4551136" y="2773611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직사각형 85">
              <a:extLst>
                <a:ext uri="{FF2B5EF4-FFF2-40B4-BE49-F238E27FC236}">
                  <a16:creationId xmlns:a16="http://schemas.microsoft.com/office/drawing/2014/main" id="{7192825E-411D-41B6-AF7C-DCE83479DC45}"/>
                </a:ext>
              </a:extLst>
            </p:cNvPr>
            <p:cNvSpPr/>
            <p:nvPr/>
          </p:nvSpPr>
          <p:spPr>
            <a:xfrm>
              <a:off x="5067898" y="2773611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0" name="직사각형 86">
              <a:extLst>
                <a:ext uri="{FF2B5EF4-FFF2-40B4-BE49-F238E27FC236}">
                  <a16:creationId xmlns:a16="http://schemas.microsoft.com/office/drawing/2014/main" id="{6478651A-935F-4E3C-B93D-184A0D264BA4}"/>
                </a:ext>
              </a:extLst>
            </p:cNvPr>
            <p:cNvSpPr/>
            <p:nvPr/>
          </p:nvSpPr>
          <p:spPr>
            <a:xfrm>
              <a:off x="5582127" y="2773611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직사각형 91">
              <a:extLst>
                <a:ext uri="{FF2B5EF4-FFF2-40B4-BE49-F238E27FC236}">
                  <a16:creationId xmlns:a16="http://schemas.microsoft.com/office/drawing/2014/main" id="{DC0DE4F4-DBCE-488F-8DBC-E8C9A190413A}"/>
                </a:ext>
              </a:extLst>
            </p:cNvPr>
            <p:cNvSpPr/>
            <p:nvPr/>
          </p:nvSpPr>
          <p:spPr>
            <a:xfrm>
              <a:off x="6101627" y="2773611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2" name="직사각형 94">
              <a:extLst>
                <a:ext uri="{FF2B5EF4-FFF2-40B4-BE49-F238E27FC236}">
                  <a16:creationId xmlns:a16="http://schemas.microsoft.com/office/drawing/2014/main" id="{B03B885E-EC05-43B9-BD75-5EA55E73DF47}"/>
                </a:ext>
              </a:extLst>
            </p:cNvPr>
            <p:cNvSpPr/>
            <p:nvPr/>
          </p:nvSpPr>
          <p:spPr>
            <a:xfrm>
              <a:off x="7099406" y="2773611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3" name="직사각형 97">
              <a:extLst>
                <a:ext uri="{FF2B5EF4-FFF2-40B4-BE49-F238E27FC236}">
                  <a16:creationId xmlns:a16="http://schemas.microsoft.com/office/drawing/2014/main" id="{0D3DE41A-1C1F-48FD-B886-0C6A67875EBE}"/>
                </a:ext>
              </a:extLst>
            </p:cNvPr>
            <p:cNvSpPr/>
            <p:nvPr/>
          </p:nvSpPr>
          <p:spPr>
            <a:xfrm>
              <a:off x="7700381" y="2773611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4" name="직사각형 98">
              <a:extLst>
                <a:ext uri="{FF2B5EF4-FFF2-40B4-BE49-F238E27FC236}">
                  <a16:creationId xmlns:a16="http://schemas.microsoft.com/office/drawing/2014/main" id="{3D15734F-AC96-4D93-BFED-200B5E15C7D1}"/>
                </a:ext>
              </a:extLst>
            </p:cNvPr>
            <p:cNvSpPr/>
            <p:nvPr/>
          </p:nvSpPr>
          <p:spPr>
            <a:xfrm>
              <a:off x="8254450" y="2773611"/>
              <a:ext cx="364362" cy="33643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C9D39CE-3E95-4ED5-AE28-D8EB12EACEEF}"/>
                </a:ext>
              </a:extLst>
            </p:cNvPr>
            <p:cNvSpPr txBox="1"/>
            <p:nvPr/>
          </p:nvSpPr>
          <p:spPr>
            <a:xfrm>
              <a:off x="6578203" y="2688953"/>
              <a:ext cx="423515" cy="3566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…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직선 화살표 연결선 104">
              <a:extLst>
                <a:ext uri="{FF2B5EF4-FFF2-40B4-BE49-F238E27FC236}">
                  <a16:creationId xmlns:a16="http://schemas.microsoft.com/office/drawing/2014/main" id="{4F49E386-3CA8-4928-BB33-3315BEFA5BCB}"/>
                </a:ext>
              </a:extLst>
            </p:cNvPr>
            <p:cNvCxnSpPr>
              <a:stCxn id="57" idx="3"/>
              <a:endCxn id="58" idx="1"/>
            </p:cNvCxnSpPr>
            <p:nvPr/>
          </p:nvCxnSpPr>
          <p:spPr>
            <a:xfrm>
              <a:off x="4404537" y="2941826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105">
              <a:extLst>
                <a:ext uri="{FF2B5EF4-FFF2-40B4-BE49-F238E27FC236}">
                  <a16:creationId xmlns:a16="http://schemas.microsoft.com/office/drawing/2014/main" id="{82E663B8-9690-46C5-82CF-EE7DCA601534}"/>
                </a:ext>
              </a:extLst>
            </p:cNvPr>
            <p:cNvCxnSpPr/>
            <p:nvPr/>
          </p:nvCxnSpPr>
          <p:spPr>
            <a:xfrm>
              <a:off x="4920935" y="2943300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106">
              <a:extLst>
                <a:ext uri="{FF2B5EF4-FFF2-40B4-BE49-F238E27FC236}">
                  <a16:creationId xmlns:a16="http://schemas.microsoft.com/office/drawing/2014/main" id="{52DEFAB5-30E7-4ABD-9E26-32B930DF9958}"/>
                </a:ext>
              </a:extLst>
            </p:cNvPr>
            <p:cNvCxnSpPr/>
            <p:nvPr/>
          </p:nvCxnSpPr>
          <p:spPr>
            <a:xfrm>
              <a:off x="5437333" y="2953652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107">
              <a:extLst>
                <a:ext uri="{FF2B5EF4-FFF2-40B4-BE49-F238E27FC236}">
                  <a16:creationId xmlns:a16="http://schemas.microsoft.com/office/drawing/2014/main" id="{02A41635-B0F6-47B0-8A32-E4941A988F94}"/>
                </a:ext>
              </a:extLst>
            </p:cNvPr>
            <p:cNvCxnSpPr/>
            <p:nvPr/>
          </p:nvCxnSpPr>
          <p:spPr>
            <a:xfrm>
              <a:off x="5944853" y="2964004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108">
              <a:extLst>
                <a:ext uri="{FF2B5EF4-FFF2-40B4-BE49-F238E27FC236}">
                  <a16:creationId xmlns:a16="http://schemas.microsoft.com/office/drawing/2014/main" id="{4050DCFC-609F-4980-B977-F20A118C1F80}"/>
                </a:ext>
              </a:extLst>
            </p:cNvPr>
            <p:cNvCxnSpPr/>
            <p:nvPr/>
          </p:nvCxnSpPr>
          <p:spPr>
            <a:xfrm>
              <a:off x="7526611" y="2956600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109">
              <a:extLst>
                <a:ext uri="{FF2B5EF4-FFF2-40B4-BE49-F238E27FC236}">
                  <a16:creationId xmlns:a16="http://schemas.microsoft.com/office/drawing/2014/main" id="{918949EF-53F2-4808-954C-160AF317C1EC}"/>
                </a:ext>
              </a:extLst>
            </p:cNvPr>
            <p:cNvCxnSpPr/>
            <p:nvPr/>
          </p:nvCxnSpPr>
          <p:spPr>
            <a:xfrm>
              <a:off x="8096277" y="2940318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110">
              <a:extLst>
                <a:ext uri="{FF2B5EF4-FFF2-40B4-BE49-F238E27FC236}">
                  <a16:creationId xmlns:a16="http://schemas.microsoft.com/office/drawing/2014/main" id="{514EFF5F-C54B-442E-9D3E-76DB9C39E001}"/>
                </a:ext>
              </a:extLst>
            </p:cNvPr>
            <p:cNvSpPr/>
            <p:nvPr/>
          </p:nvSpPr>
          <p:spPr>
            <a:xfrm>
              <a:off x="4038539" y="2273847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3" name="직사각형 111">
              <a:extLst>
                <a:ext uri="{FF2B5EF4-FFF2-40B4-BE49-F238E27FC236}">
                  <a16:creationId xmlns:a16="http://schemas.microsoft.com/office/drawing/2014/main" id="{56BC51A1-7260-493C-B0A3-CB415C3B8549}"/>
                </a:ext>
              </a:extLst>
            </p:cNvPr>
            <p:cNvSpPr/>
            <p:nvPr/>
          </p:nvSpPr>
          <p:spPr>
            <a:xfrm>
              <a:off x="4549500" y="2273847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직사각형 112">
              <a:extLst>
                <a:ext uri="{FF2B5EF4-FFF2-40B4-BE49-F238E27FC236}">
                  <a16:creationId xmlns:a16="http://schemas.microsoft.com/office/drawing/2014/main" id="{0C5D4577-4175-453F-B1E3-584DFE0DF593}"/>
                </a:ext>
              </a:extLst>
            </p:cNvPr>
            <p:cNvSpPr/>
            <p:nvPr/>
          </p:nvSpPr>
          <p:spPr>
            <a:xfrm>
              <a:off x="5066262" y="2273847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직사각형 113">
              <a:extLst>
                <a:ext uri="{FF2B5EF4-FFF2-40B4-BE49-F238E27FC236}">
                  <a16:creationId xmlns:a16="http://schemas.microsoft.com/office/drawing/2014/main" id="{9ACFE118-00D1-4D22-AA57-B269851F4069}"/>
                </a:ext>
              </a:extLst>
            </p:cNvPr>
            <p:cNvSpPr/>
            <p:nvPr/>
          </p:nvSpPr>
          <p:spPr>
            <a:xfrm>
              <a:off x="5580491" y="2273847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직사각형 114">
              <a:extLst>
                <a:ext uri="{FF2B5EF4-FFF2-40B4-BE49-F238E27FC236}">
                  <a16:creationId xmlns:a16="http://schemas.microsoft.com/office/drawing/2014/main" id="{17BB3787-7491-4770-B014-E858E029FA8B}"/>
                </a:ext>
              </a:extLst>
            </p:cNvPr>
            <p:cNvSpPr/>
            <p:nvPr/>
          </p:nvSpPr>
          <p:spPr>
            <a:xfrm>
              <a:off x="6099991" y="2273847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직사각형 115">
              <a:extLst>
                <a:ext uri="{FF2B5EF4-FFF2-40B4-BE49-F238E27FC236}">
                  <a16:creationId xmlns:a16="http://schemas.microsoft.com/office/drawing/2014/main" id="{BE12FDE4-98D6-471E-90A9-B3F1DABD94F3}"/>
                </a:ext>
              </a:extLst>
            </p:cNvPr>
            <p:cNvSpPr/>
            <p:nvPr/>
          </p:nvSpPr>
          <p:spPr>
            <a:xfrm>
              <a:off x="7097770" y="2273847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직사각형 116">
              <a:extLst>
                <a:ext uri="{FF2B5EF4-FFF2-40B4-BE49-F238E27FC236}">
                  <a16:creationId xmlns:a16="http://schemas.microsoft.com/office/drawing/2014/main" id="{EF8F5921-C784-4BAB-8339-5C6BF042740E}"/>
                </a:ext>
              </a:extLst>
            </p:cNvPr>
            <p:cNvSpPr/>
            <p:nvPr/>
          </p:nvSpPr>
          <p:spPr>
            <a:xfrm>
              <a:off x="7698745" y="2273847"/>
              <a:ext cx="364362" cy="33643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직사각형 117">
              <a:extLst>
                <a:ext uri="{FF2B5EF4-FFF2-40B4-BE49-F238E27FC236}">
                  <a16:creationId xmlns:a16="http://schemas.microsoft.com/office/drawing/2014/main" id="{1176D544-B678-4500-9C55-19185931A4C3}"/>
                </a:ext>
              </a:extLst>
            </p:cNvPr>
            <p:cNvSpPr/>
            <p:nvPr/>
          </p:nvSpPr>
          <p:spPr>
            <a:xfrm>
              <a:off x="8252814" y="2273847"/>
              <a:ext cx="364362" cy="33643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8BB0779-FF44-4E61-82E0-D74E4C29A4E9}"/>
                </a:ext>
              </a:extLst>
            </p:cNvPr>
            <p:cNvSpPr txBox="1"/>
            <p:nvPr/>
          </p:nvSpPr>
          <p:spPr>
            <a:xfrm>
              <a:off x="6576568" y="2189189"/>
              <a:ext cx="423515" cy="3566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…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81" name="직선 화살표 연결선 119">
              <a:extLst>
                <a:ext uri="{FF2B5EF4-FFF2-40B4-BE49-F238E27FC236}">
                  <a16:creationId xmlns:a16="http://schemas.microsoft.com/office/drawing/2014/main" id="{826AC34D-2AD5-44B3-8986-23F21D0FC2C2}"/>
                </a:ext>
              </a:extLst>
            </p:cNvPr>
            <p:cNvCxnSpPr>
              <a:stCxn id="72" idx="3"/>
              <a:endCxn id="73" idx="1"/>
            </p:cNvCxnSpPr>
            <p:nvPr/>
          </p:nvCxnSpPr>
          <p:spPr>
            <a:xfrm>
              <a:off x="4402901" y="2442062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120">
              <a:extLst>
                <a:ext uri="{FF2B5EF4-FFF2-40B4-BE49-F238E27FC236}">
                  <a16:creationId xmlns:a16="http://schemas.microsoft.com/office/drawing/2014/main" id="{10515464-55BF-4FBF-8FCD-AFCEBF1B8335}"/>
                </a:ext>
              </a:extLst>
            </p:cNvPr>
            <p:cNvCxnSpPr/>
            <p:nvPr/>
          </p:nvCxnSpPr>
          <p:spPr>
            <a:xfrm>
              <a:off x="4919299" y="2443536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121">
              <a:extLst>
                <a:ext uri="{FF2B5EF4-FFF2-40B4-BE49-F238E27FC236}">
                  <a16:creationId xmlns:a16="http://schemas.microsoft.com/office/drawing/2014/main" id="{F208EB62-13B3-479E-AD99-F5B3C4942811}"/>
                </a:ext>
              </a:extLst>
            </p:cNvPr>
            <p:cNvCxnSpPr/>
            <p:nvPr/>
          </p:nvCxnSpPr>
          <p:spPr>
            <a:xfrm>
              <a:off x="5435697" y="2453888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122">
              <a:extLst>
                <a:ext uri="{FF2B5EF4-FFF2-40B4-BE49-F238E27FC236}">
                  <a16:creationId xmlns:a16="http://schemas.microsoft.com/office/drawing/2014/main" id="{10C8FEE5-1E70-4186-8A35-B9395A2C8B24}"/>
                </a:ext>
              </a:extLst>
            </p:cNvPr>
            <p:cNvCxnSpPr/>
            <p:nvPr/>
          </p:nvCxnSpPr>
          <p:spPr>
            <a:xfrm>
              <a:off x="5943217" y="2464240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123">
              <a:extLst>
                <a:ext uri="{FF2B5EF4-FFF2-40B4-BE49-F238E27FC236}">
                  <a16:creationId xmlns:a16="http://schemas.microsoft.com/office/drawing/2014/main" id="{812A906C-1787-4990-B330-8FC4319687F6}"/>
                </a:ext>
              </a:extLst>
            </p:cNvPr>
            <p:cNvCxnSpPr/>
            <p:nvPr/>
          </p:nvCxnSpPr>
          <p:spPr>
            <a:xfrm>
              <a:off x="7524975" y="2456836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124">
              <a:extLst>
                <a:ext uri="{FF2B5EF4-FFF2-40B4-BE49-F238E27FC236}">
                  <a16:creationId xmlns:a16="http://schemas.microsoft.com/office/drawing/2014/main" id="{4E7421FC-207C-4297-A13F-9EA9A7369AEC}"/>
                </a:ext>
              </a:extLst>
            </p:cNvPr>
            <p:cNvCxnSpPr/>
            <p:nvPr/>
          </p:nvCxnSpPr>
          <p:spPr>
            <a:xfrm>
              <a:off x="8094641" y="2440554"/>
              <a:ext cx="1465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125">
              <a:extLst>
                <a:ext uri="{FF2B5EF4-FFF2-40B4-BE49-F238E27FC236}">
                  <a16:creationId xmlns:a16="http://schemas.microsoft.com/office/drawing/2014/main" id="{CAB06454-FAC2-4B37-B2C7-705576D1B00A}"/>
                </a:ext>
              </a:extLst>
            </p:cNvPr>
            <p:cNvCxnSpPr/>
            <p:nvPr/>
          </p:nvCxnSpPr>
          <p:spPr>
            <a:xfrm flipV="1">
              <a:off x="4220720" y="3128854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126">
              <a:extLst>
                <a:ext uri="{FF2B5EF4-FFF2-40B4-BE49-F238E27FC236}">
                  <a16:creationId xmlns:a16="http://schemas.microsoft.com/office/drawing/2014/main" id="{0F1E3686-2DCA-49A7-9563-C77B6ECAEE76}"/>
                </a:ext>
              </a:extLst>
            </p:cNvPr>
            <p:cNvCxnSpPr/>
            <p:nvPr/>
          </p:nvCxnSpPr>
          <p:spPr>
            <a:xfrm flipV="1">
              <a:off x="4725387" y="3116364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127">
              <a:extLst>
                <a:ext uri="{FF2B5EF4-FFF2-40B4-BE49-F238E27FC236}">
                  <a16:creationId xmlns:a16="http://schemas.microsoft.com/office/drawing/2014/main" id="{16CFE4F7-1448-4B3E-BEED-49AB6C267C99}"/>
                </a:ext>
              </a:extLst>
            </p:cNvPr>
            <p:cNvCxnSpPr/>
            <p:nvPr/>
          </p:nvCxnSpPr>
          <p:spPr>
            <a:xfrm flipV="1">
              <a:off x="5222557" y="3081389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128">
              <a:extLst>
                <a:ext uri="{FF2B5EF4-FFF2-40B4-BE49-F238E27FC236}">
                  <a16:creationId xmlns:a16="http://schemas.microsoft.com/office/drawing/2014/main" id="{8A2A7B6C-BD69-4DB0-9EDC-EEA01857F0A5}"/>
                </a:ext>
              </a:extLst>
            </p:cNvPr>
            <p:cNvCxnSpPr/>
            <p:nvPr/>
          </p:nvCxnSpPr>
          <p:spPr>
            <a:xfrm flipV="1">
              <a:off x="5779687" y="3083889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129">
              <a:extLst>
                <a:ext uri="{FF2B5EF4-FFF2-40B4-BE49-F238E27FC236}">
                  <a16:creationId xmlns:a16="http://schemas.microsoft.com/office/drawing/2014/main" id="{8C463AE2-1389-4233-85E9-D30DCF33C804}"/>
                </a:ext>
              </a:extLst>
            </p:cNvPr>
            <p:cNvCxnSpPr/>
            <p:nvPr/>
          </p:nvCxnSpPr>
          <p:spPr>
            <a:xfrm flipV="1">
              <a:off x="6314333" y="3101378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130">
              <a:extLst>
                <a:ext uri="{FF2B5EF4-FFF2-40B4-BE49-F238E27FC236}">
                  <a16:creationId xmlns:a16="http://schemas.microsoft.com/office/drawing/2014/main" id="{CE1FB4B6-F5D1-4104-A4B6-41E071D10D49}"/>
                </a:ext>
              </a:extLst>
            </p:cNvPr>
            <p:cNvCxnSpPr/>
            <p:nvPr/>
          </p:nvCxnSpPr>
          <p:spPr>
            <a:xfrm flipV="1">
              <a:off x="7283694" y="3096382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131">
              <a:extLst>
                <a:ext uri="{FF2B5EF4-FFF2-40B4-BE49-F238E27FC236}">
                  <a16:creationId xmlns:a16="http://schemas.microsoft.com/office/drawing/2014/main" id="{37352561-2AC4-42DB-AF6A-33505C27785E}"/>
                </a:ext>
              </a:extLst>
            </p:cNvPr>
            <p:cNvCxnSpPr/>
            <p:nvPr/>
          </p:nvCxnSpPr>
          <p:spPr>
            <a:xfrm flipV="1">
              <a:off x="7870807" y="3083892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132">
              <a:extLst>
                <a:ext uri="{FF2B5EF4-FFF2-40B4-BE49-F238E27FC236}">
                  <a16:creationId xmlns:a16="http://schemas.microsoft.com/office/drawing/2014/main" id="{53BDEE11-06A1-4B5F-A143-47BB4CFAC24F}"/>
                </a:ext>
              </a:extLst>
            </p:cNvPr>
            <p:cNvCxnSpPr/>
            <p:nvPr/>
          </p:nvCxnSpPr>
          <p:spPr>
            <a:xfrm flipV="1">
              <a:off x="8435433" y="3086392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133">
              <a:extLst>
                <a:ext uri="{FF2B5EF4-FFF2-40B4-BE49-F238E27FC236}">
                  <a16:creationId xmlns:a16="http://schemas.microsoft.com/office/drawing/2014/main" id="{CD78B375-E2FA-49B8-8556-38E4EF85628C}"/>
                </a:ext>
              </a:extLst>
            </p:cNvPr>
            <p:cNvCxnSpPr/>
            <p:nvPr/>
          </p:nvCxnSpPr>
          <p:spPr>
            <a:xfrm flipV="1">
              <a:off x="4238210" y="2606700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134">
              <a:extLst>
                <a:ext uri="{FF2B5EF4-FFF2-40B4-BE49-F238E27FC236}">
                  <a16:creationId xmlns:a16="http://schemas.microsoft.com/office/drawing/2014/main" id="{71CEE349-E805-4B23-869B-5E985B5A3AA9}"/>
                </a:ext>
              </a:extLst>
            </p:cNvPr>
            <p:cNvCxnSpPr/>
            <p:nvPr/>
          </p:nvCxnSpPr>
          <p:spPr>
            <a:xfrm flipV="1">
              <a:off x="4742877" y="2594210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135">
              <a:extLst>
                <a:ext uri="{FF2B5EF4-FFF2-40B4-BE49-F238E27FC236}">
                  <a16:creationId xmlns:a16="http://schemas.microsoft.com/office/drawing/2014/main" id="{4A2B089D-5765-45E5-844B-9E8677F40A34}"/>
                </a:ext>
              </a:extLst>
            </p:cNvPr>
            <p:cNvCxnSpPr/>
            <p:nvPr/>
          </p:nvCxnSpPr>
          <p:spPr>
            <a:xfrm flipV="1">
              <a:off x="5240047" y="2559235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136">
              <a:extLst>
                <a:ext uri="{FF2B5EF4-FFF2-40B4-BE49-F238E27FC236}">
                  <a16:creationId xmlns:a16="http://schemas.microsoft.com/office/drawing/2014/main" id="{17F009DD-2A93-40BC-A671-A889057E383D}"/>
                </a:ext>
              </a:extLst>
            </p:cNvPr>
            <p:cNvCxnSpPr/>
            <p:nvPr/>
          </p:nvCxnSpPr>
          <p:spPr>
            <a:xfrm flipV="1">
              <a:off x="5797177" y="2561735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137">
              <a:extLst>
                <a:ext uri="{FF2B5EF4-FFF2-40B4-BE49-F238E27FC236}">
                  <a16:creationId xmlns:a16="http://schemas.microsoft.com/office/drawing/2014/main" id="{DC2B8960-650C-41D5-99C7-71E0A240C6FB}"/>
                </a:ext>
              </a:extLst>
            </p:cNvPr>
            <p:cNvCxnSpPr/>
            <p:nvPr/>
          </p:nvCxnSpPr>
          <p:spPr>
            <a:xfrm flipV="1">
              <a:off x="6331823" y="2579224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138">
              <a:extLst>
                <a:ext uri="{FF2B5EF4-FFF2-40B4-BE49-F238E27FC236}">
                  <a16:creationId xmlns:a16="http://schemas.microsoft.com/office/drawing/2014/main" id="{4920D05D-B354-4447-9881-A98B84BDA282}"/>
                </a:ext>
              </a:extLst>
            </p:cNvPr>
            <p:cNvCxnSpPr/>
            <p:nvPr/>
          </p:nvCxnSpPr>
          <p:spPr>
            <a:xfrm flipV="1">
              <a:off x="7301184" y="2574228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39">
              <a:extLst>
                <a:ext uri="{FF2B5EF4-FFF2-40B4-BE49-F238E27FC236}">
                  <a16:creationId xmlns:a16="http://schemas.microsoft.com/office/drawing/2014/main" id="{9EF671D6-24CA-41D9-8F8F-8889BA1BC7D9}"/>
                </a:ext>
              </a:extLst>
            </p:cNvPr>
            <p:cNvCxnSpPr/>
            <p:nvPr/>
          </p:nvCxnSpPr>
          <p:spPr>
            <a:xfrm flipV="1">
              <a:off x="7888297" y="2561738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40">
              <a:extLst>
                <a:ext uri="{FF2B5EF4-FFF2-40B4-BE49-F238E27FC236}">
                  <a16:creationId xmlns:a16="http://schemas.microsoft.com/office/drawing/2014/main" id="{B33360A6-7C21-4D6D-8479-787F132CD325}"/>
                </a:ext>
              </a:extLst>
            </p:cNvPr>
            <p:cNvCxnSpPr/>
            <p:nvPr/>
          </p:nvCxnSpPr>
          <p:spPr>
            <a:xfrm flipV="1">
              <a:off x="8452923" y="2564238"/>
              <a:ext cx="0" cy="2206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5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0DFBC0-6215-4C5F-9AFC-46910413DE59}"/>
              </a:ext>
            </a:extLst>
          </p:cNvPr>
          <p:cNvSpPr txBox="1">
            <a:spLocks/>
          </p:cNvSpPr>
          <p:nvPr/>
        </p:nvSpPr>
        <p:spPr>
          <a:xfrm>
            <a:off x="395536" y="620688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>
                <a:latin typeface="Avenir Book" charset="0"/>
                <a:ea typeface="Avenir Book" charset="0"/>
                <a:cs typeface="Avenir Book" charset="0"/>
              </a:rPr>
              <a:t>실습</a:t>
            </a:r>
            <a:r>
              <a:rPr lang="en-US" altLang="ko-KR" sz="3600">
                <a:latin typeface="Avenir Book" charset="0"/>
                <a:ea typeface="Avenir Book" charset="0"/>
                <a:cs typeface="Avenir Book" charset="0"/>
              </a:rPr>
              <a:t>: Text Generation(1/5)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E651A3-F435-4B11-8675-FA0DD3DF1326}"/>
              </a:ext>
            </a:extLst>
          </p:cNvPr>
          <p:cNvSpPr txBox="1">
            <a:spLocks/>
          </p:cNvSpPr>
          <p:nvPr/>
        </p:nvSpPr>
        <p:spPr>
          <a:xfrm>
            <a:off x="318608" y="1796817"/>
            <a:ext cx="11329259" cy="4992555"/>
          </a:xfrm>
          <a:prstGeom prst="rect">
            <a:avLst/>
          </a:prstGeom>
        </p:spPr>
        <p:txBody>
          <a:bodyPr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>
                <a:latin typeface="+mn-ea"/>
                <a:cs typeface="Avenir Book" charset="0"/>
              </a:rPr>
              <a:t>RNN</a:t>
            </a:r>
            <a:r>
              <a:rPr lang="ko-KR" altLang="en-US" sz="2400">
                <a:latin typeface="+mn-ea"/>
                <a:cs typeface="Avenir Book" charset="0"/>
              </a:rPr>
              <a:t>이 가장 많이 이용되는 분야인</a:t>
            </a:r>
            <a:r>
              <a:rPr lang="en-US" altLang="ko-KR" sz="2400">
                <a:latin typeface="+mn-ea"/>
                <a:cs typeface="Avenir Book" charset="0"/>
              </a:rPr>
              <a:t> NLP </a:t>
            </a:r>
            <a:r>
              <a:rPr lang="ko-KR" altLang="en-US" sz="2400">
                <a:latin typeface="+mn-ea"/>
                <a:cs typeface="Avenir Book" charset="0"/>
              </a:rPr>
              <a:t>예제</a:t>
            </a:r>
            <a:endParaRPr lang="en-US" altLang="ko-KR" sz="2400">
              <a:latin typeface="+mn-ea"/>
              <a:cs typeface="Avenir Book" charset="0"/>
            </a:endParaRPr>
          </a:p>
          <a:p>
            <a:r>
              <a:rPr lang="ko-KR" altLang="en-US" sz="2400">
                <a:latin typeface="+mn-ea"/>
                <a:cs typeface="Avenir Book" charset="0"/>
              </a:rPr>
              <a:t>그 중 </a:t>
            </a:r>
            <a:r>
              <a:rPr lang="en-US" altLang="ko-KR" sz="2400">
                <a:latin typeface="+mn-ea"/>
                <a:cs typeface="Avenir Book" charset="0"/>
              </a:rPr>
              <a:t>word</a:t>
            </a:r>
            <a:r>
              <a:rPr lang="ko-KR" altLang="en-US" sz="2400">
                <a:latin typeface="+mn-ea"/>
                <a:cs typeface="Avenir Book" charset="0"/>
              </a:rPr>
              <a:t>단위가 아닌 </a:t>
            </a:r>
            <a:r>
              <a:rPr lang="en-US" altLang="ko-KR" sz="2400">
                <a:latin typeface="+mn-ea"/>
                <a:cs typeface="Avenir Book" charset="0"/>
              </a:rPr>
              <a:t>character</a:t>
            </a:r>
            <a:r>
              <a:rPr lang="ko-KR" altLang="en-US" sz="2400">
                <a:latin typeface="+mn-ea"/>
                <a:cs typeface="Avenir Book" charset="0"/>
              </a:rPr>
              <a:t>단위로 텍스트 분석 및 예측</a:t>
            </a:r>
            <a:endParaRPr lang="en-US" altLang="ko-KR" sz="2400">
              <a:latin typeface="+mn-ea"/>
              <a:cs typeface="Avenir Book" charset="0"/>
            </a:endParaRPr>
          </a:p>
          <a:p>
            <a:r>
              <a:rPr lang="ko-KR" altLang="en-US" sz="2400">
                <a:latin typeface="+mn-ea"/>
                <a:cs typeface="Avenir Book" charset="0"/>
              </a:rPr>
              <a:t>알파벳 </a:t>
            </a:r>
            <a:r>
              <a:rPr lang="en-US" altLang="ko-KR" sz="2400">
                <a:latin typeface="+mn-ea"/>
                <a:cs typeface="Avenir Book" charset="0"/>
              </a:rPr>
              <a:t>character </a:t>
            </a:r>
            <a:r>
              <a:rPr lang="ko-KR" altLang="en-US" sz="2400">
                <a:latin typeface="+mn-ea"/>
                <a:cs typeface="Avenir Book" charset="0"/>
              </a:rPr>
              <a:t>전후 관계와 문장 전체의 </a:t>
            </a:r>
            <a:r>
              <a:rPr lang="en-US" altLang="ko-KR" sz="2400">
                <a:latin typeface="+mn-ea"/>
                <a:cs typeface="Avenir Book" charset="0"/>
              </a:rPr>
              <a:t>information</a:t>
            </a:r>
            <a:r>
              <a:rPr lang="ko-KR" altLang="en-US" sz="2400">
                <a:latin typeface="+mn-ea"/>
                <a:cs typeface="Avenir Book" charset="0"/>
              </a:rPr>
              <a:t>을 이용</a:t>
            </a:r>
            <a:endParaRPr lang="en-US" altLang="ko-KR" sz="2400">
              <a:latin typeface="+mn-ea"/>
              <a:cs typeface="Avenir Book" charset="0"/>
            </a:endParaRPr>
          </a:p>
          <a:p>
            <a:endParaRPr lang="en-US" altLang="ko-KR" sz="2400">
              <a:latin typeface="+mn-ea"/>
              <a:cs typeface="Avenir Book" charset="0"/>
            </a:endParaRPr>
          </a:p>
          <a:p>
            <a:endParaRPr lang="en-US" sz="2400" dirty="0">
              <a:latin typeface="+mn-ea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2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63">
            <a:extLst>
              <a:ext uri="{FF2B5EF4-FFF2-40B4-BE49-F238E27FC236}">
                <a16:creationId xmlns:a16="http://schemas.microsoft.com/office/drawing/2014/main" id="{ADF46815-6CF1-4628-9580-8DBFB941FC66}"/>
              </a:ext>
            </a:extLst>
          </p:cNvPr>
          <p:cNvSpPr/>
          <p:nvPr/>
        </p:nvSpPr>
        <p:spPr>
          <a:xfrm>
            <a:off x="7990324" y="4970419"/>
            <a:ext cx="438344" cy="43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82EDA9-7D4B-4694-BADB-E14C42B7E340}"/>
              </a:ext>
            </a:extLst>
          </p:cNvPr>
          <p:cNvSpPr txBox="1">
            <a:spLocks/>
          </p:cNvSpPr>
          <p:nvPr/>
        </p:nvSpPr>
        <p:spPr>
          <a:xfrm>
            <a:off x="501757" y="693923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>
                <a:latin typeface="Avenir Book" charset="0"/>
                <a:ea typeface="Avenir Book" charset="0"/>
                <a:cs typeface="Avenir Book" charset="0"/>
              </a:rPr>
              <a:t>Text Generation (2/5)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39D744-1390-43F0-BC1D-76DB05B46EC0}"/>
              </a:ext>
            </a:extLst>
          </p:cNvPr>
          <p:cNvSpPr txBox="1">
            <a:spLocks/>
          </p:cNvSpPr>
          <p:nvPr/>
        </p:nvSpPr>
        <p:spPr>
          <a:xfrm>
            <a:off x="323528" y="1654028"/>
            <a:ext cx="11329259" cy="4992555"/>
          </a:xfrm>
          <a:prstGeom prst="rect">
            <a:avLst/>
          </a:prstGeom>
        </p:spPr>
        <p:txBody>
          <a:bodyPr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n-ea"/>
                <a:cs typeface="Avenir Book" charset="0"/>
              </a:rPr>
              <a:t>Dataset : </a:t>
            </a:r>
            <a:r>
              <a:rPr lang="en-US" altLang="ko-KR" sz="2400" dirty="0" err="1">
                <a:latin typeface="+mn-ea"/>
                <a:cs typeface="Avenir Book" charset="0"/>
              </a:rPr>
              <a:t>nietzsche</a:t>
            </a:r>
            <a:r>
              <a:rPr lang="ko-KR" altLang="en-US" sz="2400" dirty="0">
                <a:latin typeface="+mn-ea"/>
                <a:cs typeface="Avenir Book" charset="0"/>
              </a:rPr>
              <a:t>의 선악의 저편 </a:t>
            </a:r>
            <a:r>
              <a:rPr lang="en-US" altLang="ko-KR" sz="2400" dirty="0">
                <a:latin typeface="+mn-ea"/>
                <a:cs typeface="Avenir Book" charset="0"/>
              </a:rPr>
              <a:t>text (OSIA/data)</a:t>
            </a:r>
          </a:p>
          <a:p>
            <a:r>
              <a:rPr lang="en-US" altLang="ko-KR" sz="2400" dirty="0">
                <a:latin typeface="+mn-ea"/>
                <a:cs typeface="Avenir Book" charset="0"/>
              </a:rPr>
              <a:t>40 steps</a:t>
            </a:r>
            <a:r>
              <a:rPr lang="ko-KR" altLang="en-US" sz="2400" dirty="0">
                <a:latin typeface="+mn-ea"/>
                <a:cs typeface="Avenir Book" charset="0"/>
              </a:rPr>
              <a:t>의 </a:t>
            </a:r>
            <a:r>
              <a:rPr lang="en-US" altLang="ko-KR" sz="2400" dirty="0">
                <a:latin typeface="+mn-ea"/>
                <a:cs typeface="Avenir Book" charset="0"/>
              </a:rPr>
              <a:t>LSTM 1 layer</a:t>
            </a:r>
            <a:r>
              <a:rPr lang="ko-KR" altLang="en-US" sz="2400" dirty="0">
                <a:latin typeface="+mn-ea"/>
                <a:cs typeface="Avenir Book" charset="0"/>
              </a:rPr>
              <a:t>를 이용하여 다음 </a:t>
            </a:r>
            <a:r>
              <a:rPr lang="en-US" altLang="ko-KR" sz="2400" dirty="0">
                <a:latin typeface="+mn-ea"/>
                <a:cs typeface="Avenir Book" charset="0"/>
              </a:rPr>
              <a:t>character </a:t>
            </a:r>
            <a:r>
              <a:rPr lang="ko-KR" altLang="en-US" sz="2400" dirty="0">
                <a:latin typeface="+mn-ea"/>
                <a:cs typeface="Avenir Book" charset="0"/>
              </a:rPr>
              <a:t>예측 </a:t>
            </a:r>
          </a:p>
          <a:p>
            <a:endParaRPr lang="en-US" sz="2400" dirty="0">
              <a:latin typeface="+mn-ea"/>
              <a:cs typeface="Avenir Book" charset="0"/>
            </a:endParaRPr>
          </a:p>
        </p:txBody>
      </p:sp>
      <p:sp>
        <p:nvSpPr>
          <p:cNvPr id="9" name="직사각형 3">
            <a:extLst>
              <a:ext uri="{FF2B5EF4-FFF2-40B4-BE49-F238E27FC236}">
                <a16:creationId xmlns:a16="http://schemas.microsoft.com/office/drawing/2014/main" id="{6AEA44EE-9E44-4D53-8CB2-CE823B2F19AF}"/>
              </a:ext>
            </a:extLst>
          </p:cNvPr>
          <p:cNvSpPr/>
          <p:nvPr/>
        </p:nvSpPr>
        <p:spPr>
          <a:xfrm>
            <a:off x="2165277" y="4445200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37">
            <a:extLst>
              <a:ext uri="{FF2B5EF4-FFF2-40B4-BE49-F238E27FC236}">
                <a16:creationId xmlns:a16="http://schemas.microsoft.com/office/drawing/2014/main" id="{211ABD68-F699-41DA-B27B-671708693F56}"/>
              </a:ext>
            </a:extLst>
          </p:cNvPr>
          <p:cNvSpPr/>
          <p:nvPr/>
        </p:nvSpPr>
        <p:spPr>
          <a:xfrm>
            <a:off x="2676238" y="4445200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39">
            <a:extLst>
              <a:ext uri="{FF2B5EF4-FFF2-40B4-BE49-F238E27FC236}">
                <a16:creationId xmlns:a16="http://schemas.microsoft.com/office/drawing/2014/main" id="{71C2580B-382B-47BA-BB94-8378DF221D48}"/>
              </a:ext>
            </a:extLst>
          </p:cNvPr>
          <p:cNvSpPr/>
          <p:nvPr/>
        </p:nvSpPr>
        <p:spPr>
          <a:xfrm>
            <a:off x="3193000" y="4445200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40">
            <a:extLst>
              <a:ext uri="{FF2B5EF4-FFF2-40B4-BE49-F238E27FC236}">
                <a16:creationId xmlns:a16="http://schemas.microsoft.com/office/drawing/2014/main" id="{22FF001E-649B-44BD-9A26-3FAC9176C993}"/>
              </a:ext>
            </a:extLst>
          </p:cNvPr>
          <p:cNvSpPr/>
          <p:nvPr/>
        </p:nvSpPr>
        <p:spPr>
          <a:xfrm>
            <a:off x="3707229" y="4445200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41">
            <a:extLst>
              <a:ext uri="{FF2B5EF4-FFF2-40B4-BE49-F238E27FC236}">
                <a16:creationId xmlns:a16="http://schemas.microsoft.com/office/drawing/2014/main" id="{6573CEBB-7EF1-46DB-BDC1-10B583344BD7}"/>
              </a:ext>
            </a:extLst>
          </p:cNvPr>
          <p:cNvSpPr/>
          <p:nvPr/>
        </p:nvSpPr>
        <p:spPr>
          <a:xfrm>
            <a:off x="4226729" y="4445200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42">
            <a:extLst>
              <a:ext uri="{FF2B5EF4-FFF2-40B4-BE49-F238E27FC236}">
                <a16:creationId xmlns:a16="http://schemas.microsoft.com/office/drawing/2014/main" id="{AB0E54C1-B213-4C55-AA9C-556306AE9C5C}"/>
              </a:ext>
            </a:extLst>
          </p:cNvPr>
          <p:cNvSpPr/>
          <p:nvPr/>
        </p:nvSpPr>
        <p:spPr>
          <a:xfrm>
            <a:off x="5224508" y="4445200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43">
            <a:extLst>
              <a:ext uri="{FF2B5EF4-FFF2-40B4-BE49-F238E27FC236}">
                <a16:creationId xmlns:a16="http://schemas.microsoft.com/office/drawing/2014/main" id="{AA5747CA-7690-427A-82A3-FBD87A6A7990}"/>
              </a:ext>
            </a:extLst>
          </p:cNvPr>
          <p:cNvSpPr/>
          <p:nvPr/>
        </p:nvSpPr>
        <p:spPr>
          <a:xfrm>
            <a:off x="5825483" y="4445200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44">
            <a:extLst>
              <a:ext uri="{FF2B5EF4-FFF2-40B4-BE49-F238E27FC236}">
                <a16:creationId xmlns:a16="http://schemas.microsoft.com/office/drawing/2014/main" id="{45A8458A-BC66-44D9-89A1-202DBF420971}"/>
              </a:ext>
            </a:extLst>
          </p:cNvPr>
          <p:cNvSpPr/>
          <p:nvPr/>
        </p:nvSpPr>
        <p:spPr>
          <a:xfrm>
            <a:off x="6379552" y="4445200"/>
            <a:ext cx="364362" cy="336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D8E56-C43A-40E7-B4DD-CE1112C28704}"/>
              </a:ext>
            </a:extLst>
          </p:cNvPr>
          <p:cNvSpPr txBox="1"/>
          <p:nvPr/>
        </p:nvSpPr>
        <p:spPr>
          <a:xfrm>
            <a:off x="4703306" y="436054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왼쪽 중괄호 6">
            <a:extLst>
              <a:ext uri="{FF2B5EF4-FFF2-40B4-BE49-F238E27FC236}">
                <a16:creationId xmlns:a16="http://schemas.microsoft.com/office/drawing/2014/main" id="{8413E7F0-281C-4AA5-AD76-0C3D89A0811F}"/>
              </a:ext>
            </a:extLst>
          </p:cNvPr>
          <p:cNvSpPr/>
          <p:nvPr/>
        </p:nvSpPr>
        <p:spPr>
          <a:xfrm rot="16200000" flipH="1">
            <a:off x="4296833" y="1926156"/>
            <a:ext cx="314880" cy="45538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DAA89F-9485-4BAB-B0B5-633A1883E70F}"/>
              </a:ext>
            </a:extLst>
          </p:cNvPr>
          <p:cNvSpPr txBox="1"/>
          <p:nvPr/>
        </p:nvSpPr>
        <p:spPr>
          <a:xfrm>
            <a:off x="4046346" y="363273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40 steps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" name="직선 화살표 연결선 47">
            <a:extLst>
              <a:ext uri="{FF2B5EF4-FFF2-40B4-BE49-F238E27FC236}">
                <a16:creationId xmlns:a16="http://schemas.microsoft.com/office/drawing/2014/main" id="{17CE293A-3D84-4686-8AAE-F421170EEB0A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529639" y="4613415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48">
            <a:extLst>
              <a:ext uri="{FF2B5EF4-FFF2-40B4-BE49-F238E27FC236}">
                <a16:creationId xmlns:a16="http://schemas.microsoft.com/office/drawing/2014/main" id="{A25AFA3E-F059-492D-AB15-667249710F66}"/>
              </a:ext>
            </a:extLst>
          </p:cNvPr>
          <p:cNvCxnSpPr/>
          <p:nvPr/>
        </p:nvCxnSpPr>
        <p:spPr>
          <a:xfrm>
            <a:off x="3046037" y="4614889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49">
            <a:extLst>
              <a:ext uri="{FF2B5EF4-FFF2-40B4-BE49-F238E27FC236}">
                <a16:creationId xmlns:a16="http://schemas.microsoft.com/office/drawing/2014/main" id="{16A4CE9D-F183-42B0-8283-395DB2ACC6E3}"/>
              </a:ext>
            </a:extLst>
          </p:cNvPr>
          <p:cNvCxnSpPr/>
          <p:nvPr/>
        </p:nvCxnSpPr>
        <p:spPr>
          <a:xfrm>
            <a:off x="3562435" y="4625241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50">
            <a:extLst>
              <a:ext uri="{FF2B5EF4-FFF2-40B4-BE49-F238E27FC236}">
                <a16:creationId xmlns:a16="http://schemas.microsoft.com/office/drawing/2014/main" id="{D7FA092A-3E77-421D-957E-88B5A21B1CA3}"/>
              </a:ext>
            </a:extLst>
          </p:cNvPr>
          <p:cNvCxnSpPr/>
          <p:nvPr/>
        </p:nvCxnSpPr>
        <p:spPr>
          <a:xfrm>
            <a:off x="4069955" y="4635593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51">
            <a:extLst>
              <a:ext uri="{FF2B5EF4-FFF2-40B4-BE49-F238E27FC236}">
                <a16:creationId xmlns:a16="http://schemas.microsoft.com/office/drawing/2014/main" id="{900DFF23-4481-4682-9B74-586997DB107A}"/>
              </a:ext>
            </a:extLst>
          </p:cNvPr>
          <p:cNvCxnSpPr/>
          <p:nvPr/>
        </p:nvCxnSpPr>
        <p:spPr>
          <a:xfrm>
            <a:off x="5651713" y="4628189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52">
            <a:extLst>
              <a:ext uri="{FF2B5EF4-FFF2-40B4-BE49-F238E27FC236}">
                <a16:creationId xmlns:a16="http://schemas.microsoft.com/office/drawing/2014/main" id="{A6917A04-29DF-4F14-A30D-0C3467E9AF28}"/>
              </a:ext>
            </a:extLst>
          </p:cNvPr>
          <p:cNvCxnSpPr/>
          <p:nvPr/>
        </p:nvCxnSpPr>
        <p:spPr>
          <a:xfrm>
            <a:off x="6221379" y="4611907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A51B742-CBD1-47C2-93E0-F565F36007BE}"/>
              </a:ext>
            </a:extLst>
          </p:cNvPr>
          <p:cNvSpPr txBox="1"/>
          <p:nvPr/>
        </p:nvSpPr>
        <p:spPr>
          <a:xfrm>
            <a:off x="2234381" y="4979045"/>
            <a:ext cx="514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     t            s     e          t        h     e                   r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61">
            <a:extLst>
              <a:ext uri="{FF2B5EF4-FFF2-40B4-BE49-F238E27FC236}">
                <a16:creationId xmlns:a16="http://schemas.microsoft.com/office/drawing/2014/main" id="{CDA570A3-2130-44CC-BE80-8590B6B32263}"/>
              </a:ext>
            </a:extLst>
          </p:cNvPr>
          <p:cNvCxnSpPr/>
          <p:nvPr/>
        </p:nvCxnSpPr>
        <p:spPr>
          <a:xfrm>
            <a:off x="6823494" y="4611907"/>
            <a:ext cx="88852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64">
            <a:extLst>
              <a:ext uri="{FF2B5EF4-FFF2-40B4-BE49-F238E27FC236}">
                <a16:creationId xmlns:a16="http://schemas.microsoft.com/office/drawing/2014/main" id="{C521E343-B14A-4803-9697-26686B5C4D7A}"/>
              </a:ext>
            </a:extLst>
          </p:cNvPr>
          <p:cNvSpPr/>
          <p:nvPr/>
        </p:nvSpPr>
        <p:spPr>
          <a:xfrm>
            <a:off x="7962293" y="4313899"/>
            <a:ext cx="438344" cy="43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y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9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75">
            <a:extLst>
              <a:ext uri="{FF2B5EF4-FFF2-40B4-BE49-F238E27FC236}">
                <a16:creationId xmlns:a16="http://schemas.microsoft.com/office/drawing/2014/main" id="{9BDC341C-C896-4AA0-AAEA-B901AC76AA9C}"/>
              </a:ext>
            </a:extLst>
          </p:cNvPr>
          <p:cNvSpPr/>
          <p:nvPr/>
        </p:nvSpPr>
        <p:spPr>
          <a:xfrm>
            <a:off x="1765009" y="4543640"/>
            <a:ext cx="6366624" cy="21566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6AD694-68B1-4CE5-A2BD-865BC7D32C73}"/>
              </a:ext>
            </a:extLst>
          </p:cNvPr>
          <p:cNvSpPr txBox="1">
            <a:spLocks/>
          </p:cNvSpPr>
          <p:nvPr/>
        </p:nvSpPr>
        <p:spPr>
          <a:xfrm>
            <a:off x="426488" y="643330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latin typeface="Avenir Book" charset="0"/>
                <a:ea typeface="Avenir Book" charset="0"/>
                <a:cs typeface="Avenir Book" charset="0"/>
              </a:rPr>
              <a:t>Text Generation (3/5)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7EF7AC-DB80-4BE4-B281-253E3E5424AB}"/>
              </a:ext>
            </a:extLst>
          </p:cNvPr>
          <p:cNvSpPr txBox="1">
            <a:spLocks/>
          </p:cNvSpPr>
          <p:nvPr/>
        </p:nvSpPr>
        <p:spPr>
          <a:xfrm>
            <a:off x="303792" y="1810288"/>
            <a:ext cx="10515600" cy="45196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+mn-ea"/>
                <a:cs typeface="Avenir Book" charset="0"/>
              </a:rPr>
              <a:t>데이터 전처리</a:t>
            </a:r>
            <a:endParaRPr lang="en-US" altLang="ko-KR" sz="2400" dirty="0">
              <a:latin typeface="+mn-ea"/>
              <a:cs typeface="Avenir Book" charset="0"/>
            </a:endParaRPr>
          </a:p>
          <a:p>
            <a:pPr lvl="1"/>
            <a:r>
              <a:rPr lang="en-US" altLang="ko-KR" sz="2000" dirty="0">
                <a:latin typeface="+mn-ea"/>
                <a:cs typeface="Avenir Book" charset="0"/>
              </a:rPr>
              <a:t>Character 59</a:t>
            </a:r>
            <a:r>
              <a:rPr lang="ko-KR" altLang="en-US" sz="2000" dirty="0">
                <a:latin typeface="+mn-ea"/>
                <a:cs typeface="Avenir Book" charset="0"/>
              </a:rPr>
              <a:t>개를 모두 </a:t>
            </a:r>
            <a:r>
              <a:rPr lang="en-US" altLang="ko-KR" sz="2000" dirty="0">
                <a:latin typeface="+mn-ea"/>
                <a:cs typeface="Avenir Book" charset="0"/>
              </a:rPr>
              <a:t>index</a:t>
            </a:r>
            <a:r>
              <a:rPr lang="ko-KR" altLang="en-US" sz="2000" dirty="0">
                <a:latin typeface="+mn-ea"/>
                <a:cs typeface="Avenir Book" charset="0"/>
              </a:rPr>
              <a:t>화</a:t>
            </a:r>
            <a:endParaRPr lang="en-US" altLang="ko-KR" sz="2000" dirty="0">
              <a:latin typeface="+mn-ea"/>
              <a:cs typeface="Avenir Book" charset="0"/>
            </a:endParaRPr>
          </a:p>
          <a:p>
            <a:pPr lvl="1"/>
            <a:r>
              <a:rPr lang="en-US" altLang="ko-KR" sz="2000" dirty="0">
                <a:latin typeface="+mn-ea"/>
                <a:cs typeface="Avenir Book" charset="0"/>
              </a:rPr>
              <a:t>1 character</a:t>
            </a:r>
            <a:r>
              <a:rPr lang="ko-KR" altLang="en-US" sz="2000" dirty="0">
                <a:latin typeface="+mn-ea"/>
                <a:cs typeface="Avenir Book" charset="0"/>
              </a:rPr>
              <a:t>씩 움직이면서 </a:t>
            </a:r>
            <a:r>
              <a:rPr lang="en-US" altLang="ko-KR" sz="2000" dirty="0">
                <a:latin typeface="+mn-ea"/>
                <a:cs typeface="Avenir Book" charset="0"/>
              </a:rPr>
              <a:t>sentence</a:t>
            </a:r>
            <a:r>
              <a:rPr lang="ko-KR" altLang="en-US" sz="2000" dirty="0">
                <a:latin typeface="+mn-ea"/>
                <a:cs typeface="Avenir Book" charset="0"/>
              </a:rPr>
              <a:t>와 예측할 다음 </a:t>
            </a:r>
            <a:r>
              <a:rPr lang="en-US" altLang="ko-KR" sz="2000" dirty="0">
                <a:latin typeface="+mn-ea"/>
                <a:cs typeface="Avenir Book" charset="0"/>
              </a:rPr>
              <a:t>character</a:t>
            </a:r>
            <a:r>
              <a:rPr lang="ko-KR" altLang="en-US" sz="2000" dirty="0">
                <a:latin typeface="+mn-ea"/>
                <a:cs typeface="Avenir Book" charset="0"/>
              </a:rPr>
              <a:t>를 </a:t>
            </a:r>
            <a:r>
              <a:rPr lang="en-US" altLang="ko-KR" sz="2000" dirty="0">
                <a:latin typeface="+mn-ea"/>
                <a:cs typeface="Avenir Book" charset="0"/>
              </a:rPr>
              <a:t>target</a:t>
            </a:r>
            <a:r>
              <a:rPr lang="ko-KR" altLang="en-US" sz="2000" dirty="0">
                <a:latin typeface="+mn-ea"/>
                <a:cs typeface="Avenir Book" charset="0"/>
              </a:rPr>
              <a:t>으로 선정</a:t>
            </a:r>
            <a:endParaRPr lang="en-US" altLang="ko-KR" sz="2000" dirty="0">
              <a:latin typeface="+mn-ea"/>
              <a:cs typeface="Avenir Book" charset="0"/>
            </a:endParaRPr>
          </a:p>
          <a:p>
            <a:pPr lvl="1"/>
            <a:endParaRPr lang="ko-KR" altLang="en-US" sz="2000" dirty="0">
              <a:latin typeface="+mn-ea"/>
              <a:cs typeface="Avenir Book" charset="0"/>
            </a:endParaRPr>
          </a:p>
          <a:p>
            <a:endParaRPr lang="en-US" sz="2400" dirty="0">
              <a:latin typeface="+mn-ea"/>
              <a:cs typeface="Avenir Book" charset="0"/>
            </a:endParaRPr>
          </a:p>
        </p:txBody>
      </p:sp>
      <p:sp>
        <p:nvSpPr>
          <p:cNvPr id="9" name="직사각형 55">
            <a:extLst>
              <a:ext uri="{FF2B5EF4-FFF2-40B4-BE49-F238E27FC236}">
                <a16:creationId xmlns:a16="http://schemas.microsoft.com/office/drawing/2014/main" id="{9EBFB539-BF68-4C6B-86CC-A5BECE353BF7}"/>
              </a:ext>
            </a:extLst>
          </p:cNvPr>
          <p:cNvSpPr/>
          <p:nvPr/>
        </p:nvSpPr>
        <p:spPr>
          <a:xfrm>
            <a:off x="359041" y="5816978"/>
            <a:ext cx="860544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It seems to me that there is everywhere an attempt at present to divert attention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타원 53">
            <a:extLst>
              <a:ext uri="{FF2B5EF4-FFF2-40B4-BE49-F238E27FC236}">
                <a16:creationId xmlns:a16="http://schemas.microsoft.com/office/drawing/2014/main" id="{1DEEA293-22D4-4C20-866D-8612D0539FDE}"/>
              </a:ext>
            </a:extLst>
          </p:cNvPr>
          <p:cNvSpPr/>
          <p:nvPr/>
        </p:nvSpPr>
        <p:spPr>
          <a:xfrm>
            <a:off x="7590056" y="4466972"/>
            <a:ext cx="438344" cy="43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54">
            <a:extLst>
              <a:ext uri="{FF2B5EF4-FFF2-40B4-BE49-F238E27FC236}">
                <a16:creationId xmlns:a16="http://schemas.microsoft.com/office/drawing/2014/main" id="{CC4641C5-A158-4196-920F-5D0CB322122C}"/>
              </a:ext>
            </a:extLst>
          </p:cNvPr>
          <p:cNvSpPr/>
          <p:nvPr/>
        </p:nvSpPr>
        <p:spPr>
          <a:xfrm>
            <a:off x="1765009" y="3941753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56">
            <a:extLst>
              <a:ext uri="{FF2B5EF4-FFF2-40B4-BE49-F238E27FC236}">
                <a16:creationId xmlns:a16="http://schemas.microsoft.com/office/drawing/2014/main" id="{9EA27032-9CDC-475D-8184-2E2B4C159D71}"/>
              </a:ext>
            </a:extLst>
          </p:cNvPr>
          <p:cNvSpPr/>
          <p:nvPr/>
        </p:nvSpPr>
        <p:spPr>
          <a:xfrm>
            <a:off x="2275970" y="3941753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57">
            <a:extLst>
              <a:ext uri="{FF2B5EF4-FFF2-40B4-BE49-F238E27FC236}">
                <a16:creationId xmlns:a16="http://schemas.microsoft.com/office/drawing/2014/main" id="{0106997B-E7BB-4A40-9F7E-804288F4CE76}"/>
              </a:ext>
            </a:extLst>
          </p:cNvPr>
          <p:cNvSpPr/>
          <p:nvPr/>
        </p:nvSpPr>
        <p:spPr>
          <a:xfrm>
            <a:off x="2792732" y="3941753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58">
            <a:extLst>
              <a:ext uri="{FF2B5EF4-FFF2-40B4-BE49-F238E27FC236}">
                <a16:creationId xmlns:a16="http://schemas.microsoft.com/office/drawing/2014/main" id="{84A4068F-E937-491E-9FC5-3DD3C442BF6D}"/>
              </a:ext>
            </a:extLst>
          </p:cNvPr>
          <p:cNvSpPr/>
          <p:nvPr/>
        </p:nvSpPr>
        <p:spPr>
          <a:xfrm>
            <a:off x="3306961" y="3941753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직사각형 59">
            <a:extLst>
              <a:ext uri="{FF2B5EF4-FFF2-40B4-BE49-F238E27FC236}">
                <a16:creationId xmlns:a16="http://schemas.microsoft.com/office/drawing/2014/main" id="{71A1B3DD-4EE2-4495-B48A-7E7B6E973994}"/>
              </a:ext>
            </a:extLst>
          </p:cNvPr>
          <p:cNvSpPr/>
          <p:nvPr/>
        </p:nvSpPr>
        <p:spPr>
          <a:xfrm>
            <a:off x="3826461" y="3941753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직사각형 60">
            <a:extLst>
              <a:ext uri="{FF2B5EF4-FFF2-40B4-BE49-F238E27FC236}">
                <a16:creationId xmlns:a16="http://schemas.microsoft.com/office/drawing/2014/main" id="{0D82A815-B40B-4131-BC89-7431D1E8EC1C}"/>
              </a:ext>
            </a:extLst>
          </p:cNvPr>
          <p:cNvSpPr/>
          <p:nvPr/>
        </p:nvSpPr>
        <p:spPr>
          <a:xfrm>
            <a:off x="4824240" y="3941753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직사각형 61">
            <a:extLst>
              <a:ext uri="{FF2B5EF4-FFF2-40B4-BE49-F238E27FC236}">
                <a16:creationId xmlns:a16="http://schemas.microsoft.com/office/drawing/2014/main" id="{6E1CD919-5069-43BB-AC0B-81D296B8C285}"/>
              </a:ext>
            </a:extLst>
          </p:cNvPr>
          <p:cNvSpPr/>
          <p:nvPr/>
        </p:nvSpPr>
        <p:spPr>
          <a:xfrm>
            <a:off x="5425215" y="3941753"/>
            <a:ext cx="364362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62">
            <a:extLst>
              <a:ext uri="{FF2B5EF4-FFF2-40B4-BE49-F238E27FC236}">
                <a16:creationId xmlns:a16="http://schemas.microsoft.com/office/drawing/2014/main" id="{A290C1C4-8EE8-403B-98D0-55692023D468}"/>
              </a:ext>
            </a:extLst>
          </p:cNvPr>
          <p:cNvSpPr/>
          <p:nvPr/>
        </p:nvSpPr>
        <p:spPr>
          <a:xfrm>
            <a:off x="5979284" y="3941753"/>
            <a:ext cx="364362" cy="336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32D1EC-91AE-472E-B6D7-D25FECCDB773}"/>
              </a:ext>
            </a:extLst>
          </p:cNvPr>
          <p:cNvSpPr txBox="1"/>
          <p:nvPr/>
        </p:nvSpPr>
        <p:spPr>
          <a:xfrm>
            <a:off x="4303038" y="385709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왼쪽 중괄호 64">
            <a:extLst>
              <a:ext uri="{FF2B5EF4-FFF2-40B4-BE49-F238E27FC236}">
                <a16:creationId xmlns:a16="http://schemas.microsoft.com/office/drawing/2014/main" id="{E361C731-AC04-4669-AE6E-500101225460}"/>
              </a:ext>
            </a:extLst>
          </p:cNvPr>
          <p:cNvSpPr/>
          <p:nvPr/>
        </p:nvSpPr>
        <p:spPr>
          <a:xfrm rot="16200000" flipH="1">
            <a:off x="3896565" y="1422709"/>
            <a:ext cx="314880" cy="455389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94AE8-636D-40A1-BFF0-9FBB78447F8A}"/>
              </a:ext>
            </a:extLst>
          </p:cNvPr>
          <p:cNvSpPr txBox="1"/>
          <p:nvPr/>
        </p:nvSpPr>
        <p:spPr>
          <a:xfrm>
            <a:off x="3646078" y="312928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40 steps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66">
            <a:extLst>
              <a:ext uri="{FF2B5EF4-FFF2-40B4-BE49-F238E27FC236}">
                <a16:creationId xmlns:a16="http://schemas.microsoft.com/office/drawing/2014/main" id="{23841747-3218-4908-BAF3-20D8E1EF18D2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129371" y="4109968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67">
            <a:extLst>
              <a:ext uri="{FF2B5EF4-FFF2-40B4-BE49-F238E27FC236}">
                <a16:creationId xmlns:a16="http://schemas.microsoft.com/office/drawing/2014/main" id="{4F439436-D4B6-427C-8425-FF2472976E59}"/>
              </a:ext>
            </a:extLst>
          </p:cNvPr>
          <p:cNvCxnSpPr/>
          <p:nvPr/>
        </p:nvCxnSpPr>
        <p:spPr>
          <a:xfrm>
            <a:off x="2645769" y="4111442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68">
            <a:extLst>
              <a:ext uri="{FF2B5EF4-FFF2-40B4-BE49-F238E27FC236}">
                <a16:creationId xmlns:a16="http://schemas.microsoft.com/office/drawing/2014/main" id="{E3CE65ED-0F3E-4C89-ABBA-86541C2BB4E1}"/>
              </a:ext>
            </a:extLst>
          </p:cNvPr>
          <p:cNvCxnSpPr/>
          <p:nvPr/>
        </p:nvCxnSpPr>
        <p:spPr>
          <a:xfrm>
            <a:off x="3162167" y="4121794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69">
            <a:extLst>
              <a:ext uri="{FF2B5EF4-FFF2-40B4-BE49-F238E27FC236}">
                <a16:creationId xmlns:a16="http://schemas.microsoft.com/office/drawing/2014/main" id="{DF9EA688-5718-427D-B78E-0732F20931A5}"/>
              </a:ext>
            </a:extLst>
          </p:cNvPr>
          <p:cNvCxnSpPr/>
          <p:nvPr/>
        </p:nvCxnSpPr>
        <p:spPr>
          <a:xfrm>
            <a:off x="3669687" y="4132146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70">
            <a:extLst>
              <a:ext uri="{FF2B5EF4-FFF2-40B4-BE49-F238E27FC236}">
                <a16:creationId xmlns:a16="http://schemas.microsoft.com/office/drawing/2014/main" id="{53702183-A3E8-4E13-8775-DAA080F7F126}"/>
              </a:ext>
            </a:extLst>
          </p:cNvPr>
          <p:cNvCxnSpPr/>
          <p:nvPr/>
        </p:nvCxnSpPr>
        <p:spPr>
          <a:xfrm>
            <a:off x="5251445" y="4124742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71">
            <a:extLst>
              <a:ext uri="{FF2B5EF4-FFF2-40B4-BE49-F238E27FC236}">
                <a16:creationId xmlns:a16="http://schemas.microsoft.com/office/drawing/2014/main" id="{F03FC35D-CB02-4D98-B7FC-AD58D5C38737}"/>
              </a:ext>
            </a:extLst>
          </p:cNvPr>
          <p:cNvCxnSpPr/>
          <p:nvPr/>
        </p:nvCxnSpPr>
        <p:spPr>
          <a:xfrm>
            <a:off x="5821111" y="4108460"/>
            <a:ext cx="1465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FC31A09-5379-4CA1-9632-266AE81EE8C2}"/>
              </a:ext>
            </a:extLst>
          </p:cNvPr>
          <p:cNvSpPr txBox="1"/>
          <p:nvPr/>
        </p:nvSpPr>
        <p:spPr>
          <a:xfrm>
            <a:off x="1834113" y="4475598"/>
            <a:ext cx="514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     t            s     e           t      h      e                   r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직선 화살표 연결선 73">
            <a:extLst>
              <a:ext uri="{FF2B5EF4-FFF2-40B4-BE49-F238E27FC236}">
                <a16:creationId xmlns:a16="http://schemas.microsoft.com/office/drawing/2014/main" id="{1F3C28F2-FEF8-41C1-8181-9098A3B39E55}"/>
              </a:ext>
            </a:extLst>
          </p:cNvPr>
          <p:cNvCxnSpPr/>
          <p:nvPr/>
        </p:nvCxnSpPr>
        <p:spPr>
          <a:xfrm>
            <a:off x="6423226" y="4108460"/>
            <a:ext cx="888521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74">
            <a:extLst>
              <a:ext uri="{FF2B5EF4-FFF2-40B4-BE49-F238E27FC236}">
                <a16:creationId xmlns:a16="http://schemas.microsoft.com/office/drawing/2014/main" id="{EE02F1F4-4A91-4D8F-90BA-7ECEF18E7695}"/>
              </a:ext>
            </a:extLst>
          </p:cNvPr>
          <p:cNvSpPr/>
          <p:nvPr/>
        </p:nvSpPr>
        <p:spPr>
          <a:xfrm>
            <a:off x="7562025" y="3810452"/>
            <a:ext cx="438344" cy="4383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y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77">
            <a:extLst>
              <a:ext uri="{FF2B5EF4-FFF2-40B4-BE49-F238E27FC236}">
                <a16:creationId xmlns:a16="http://schemas.microsoft.com/office/drawing/2014/main" id="{65BCF6C9-DBBA-4F75-9972-C725CF5EE760}"/>
              </a:ext>
            </a:extLst>
          </p:cNvPr>
          <p:cNvCxnSpPr/>
          <p:nvPr/>
        </p:nvCxnSpPr>
        <p:spPr>
          <a:xfrm flipV="1">
            <a:off x="482527" y="4660264"/>
            <a:ext cx="1213800" cy="115671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79">
            <a:extLst>
              <a:ext uri="{FF2B5EF4-FFF2-40B4-BE49-F238E27FC236}">
                <a16:creationId xmlns:a16="http://schemas.microsoft.com/office/drawing/2014/main" id="{F2F904B9-AF3C-421D-B019-854BFD9BD9EA}"/>
              </a:ext>
            </a:extLst>
          </p:cNvPr>
          <p:cNvCxnSpPr/>
          <p:nvPr/>
        </p:nvCxnSpPr>
        <p:spPr>
          <a:xfrm flipV="1">
            <a:off x="633320" y="4905316"/>
            <a:ext cx="1131689" cy="9116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B0CC2CF-8B1E-4439-A736-2EC039487FD2}"/>
              </a:ext>
            </a:extLst>
          </p:cNvPr>
          <p:cNvSpPr txBox="1"/>
          <p:nvPr/>
        </p:nvSpPr>
        <p:spPr>
          <a:xfrm>
            <a:off x="1810912" y="4910432"/>
            <a:ext cx="525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t           s     e     </a:t>
            </a:r>
            <a:r>
              <a:rPr lang="en-US" altLang="ko-KR" dirty="0" err="1">
                <a:solidFill>
                  <a:schemeClr val="bg1"/>
                </a:solidFill>
              </a:rPr>
              <a:t>e</a:t>
            </a:r>
            <a:r>
              <a:rPr lang="en-US" altLang="ko-KR" dirty="0">
                <a:solidFill>
                  <a:schemeClr val="bg1"/>
                </a:solidFill>
              </a:rPr>
              <a:t>          h      e      r                    e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82">
            <a:extLst>
              <a:ext uri="{FF2B5EF4-FFF2-40B4-BE49-F238E27FC236}">
                <a16:creationId xmlns:a16="http://schemas.microsoft.com/office/drawing/2014/main" id="{84DD76E3-3E6E-423B-8D74-10E2182DDF61}"/>
              </a:ext>
            </a:extLst>
          </p:cNvPr>
          <p:cNvCxnSpPr/>
          <p:nvPr/>
        </p:nvCxnSpPr>
        <p:spPr>
          <a:xfrm flipV="1">
            <a:off x="883581" y="5449414"/>
            <a:ext cx="812746" cy="36756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6A3664F-800C-4F09-9677-081809721E34}"/>
              </a:ext>
            </a:extLst>
          </p:cNvPr>
          <p:cNvSpPr txBox="1"/>
          <p:nvPr/>
        </p:nvSpPr>
        <p:spPr>
          <a:xfrm>
            <a:off x="1817280" y="5288394"/>
            <a:ext cx="582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s      e     </a:t>
            </a:r>
            <a:r>
              <a:rPr lang="en-US" altLang="ko-KR" dirty="0" err="1">
                <a:solidFill>
                  <a:schemeClr val="bg1"/>
                </a:solidFill>
              </a:rPr>
              <a:t>e</a:t>
            </a:r>
            <a:r>
              <a:rPr lang="en-US" altLang="ko-KR" dirty="0">
                <a:solidFill>
                  <a:schemeClr val="bg1"/>
                </a:solidFill>
              </a:rPr>
              <a:t>     m         e       r      e                     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87">
            <a:extLst>
              <a:ext uri="{FF2B5EF4-FFF2-40B4-BE49-F238E27FC236}">
                <a16:creationId xmlns:a16="http://schemas.microsoft.com/office/drawing/2014/main" id="{0E96CDC2-2264-406D-9469-7A977D96360A}"/>
              </a:ext>
            </a:extLst>
          </p:cNvPr>
          <p:cNvCxnSpPr/>
          <p:nvPr/>
        </p:nvCxnSpPr>
        <p:spPr>
          <a:xfrm flipV="1">
            <a:off x="1947190" y="4373313"/>
            <a:ext cx="0" cy="1259883"/>
          </a:xfrm>
          <a:prstGeom prst="straightConnector1">
            <a:avLst/>
          </a:prstGeom>
          <a:ln w="127000">
            <a:solidFill>
              <a:schemeClr val="bg1">
                <a:lumMod val="85000"/>
                <a:alpha val="41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89">
            <a:extLst>
              <a:ext uri="{FF2B5EF4-FFF2-40B4-BE49-F238E27FC236}">
                <a16:creationId xmlns:a16="http://schemas.microsoft.com/office/drawing/2014/main" id="{F252832B-4957-4B7E-8B32-C4BD41C2BF9D}"/>
              </a:ext>
            </a:extLst>
          </p:cNvPr>
          <p:cNvCxnSpPr/>
          <p:nvPr/>
        </p:nvCxnSpPr>
        <p:spPr>
          <a:xfrm flipV="1">
            <a:off x="2412840" y="4318046"/>
            <a:ext cx="0" cy="1259883"/>
          </a:xfrm>
          <a:prstGeom prst="straightConnector1">
            <a:avLst/>
          </a:prstGeom>
          <a:ln w="127000">
            <a:solidFill>
              <a:schemeClr val="bg1">
                <a:lumMod val="85000"/>
                <a:alpha val="41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90">
            <a:extLst>
              <a:ext uri="{FF2B5EF4-FFF2-40B4-BE49-F238E27FC236}">
                <a16:creationId xmlns:a16="http://schemas.microsoft.com/office/drawing/2014/main" id="{C64BE225-3C6E-4BFB-9201-1CC6D0A3C43A}"/>
              </a:ext>
            </a:extLst>
          </p:cNvPr>
          <p:cNvCxnSpPr/>
          <p:nvPr/>
        </p:nvCxnSpPr>
        <p:spPr>
          <a:xfrm flipV="1">
            <a:off x="2974913" y="4280490"/>
            <a:ext cx="0" cy="1259883"/>
          </a:xfrm>
          <a:prstGeom prst="straightConnector1">
            <a:avLst/>
          </a:prstGeom>
          <a:ln w="127000">
            <a:solidFill>
              <a:schemeClr val="bg1">
                <a:lumMod val="85000"/>
                <a:alpha val="41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91">
            <a:extLst>
              <a:ext uri="{FF2B5EF4-FFF2-40B4-BE49-F238E27FC236}">
                <a16:creationId xmlns:a16="http://schemas.microsoft.com/office/drawing/2014/main" id="{0388758B-F655-4765-82A7-E010160D4BEA}"/>
              </a:ext>
            </a:extLst>
          </p:cNvPr>
          <p:cNvCxnSpPr/>
          <p:nvPr/>
        </p:nvCxnSpPr>
        <p:spPr>
          <a:xfrm flipV="1">
            <a:off x="3488143" y="4280490"/>
            <a:ext cx="0" cy="1259883"/>
          </a:xfrm>
          <a:prstGeom prst="straightConnector1">
            <a:avLst/>
          </a:prstGeom>
          <a:ln w="127000">
            <a:solidFill>
              <a:schemeClr val="bg1">
                <a:lumMod val="85000"/>
                <a:alpha val="41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92">
            <a:extLst>
              <a:ext uri="{FF2B5EF4-FFF2-40B4-BE49-F238E27FC236}">
                <a16:creationId xmlns:a16="http://schemas.microsoft.com/office/drawing/2014/main" id="{DA89CBC8-D06C-475C-903C-859E75E4552A}"/>
              </a:ext>
            </a:extLst>
          </p:cNvPr>
          <p:cNvCxnSpPr/>
          <p:nvPr/>
        </p:nvCxnSpPr>
        <p:spPr>
          <a:xfrm flipV="1">
            <a:off x="4048651" y="4275374"/>
            <a:ext cx="0" cy="1259883"/>
          </a:xfrm>
          <a:prstGeom prst="straightConnector1">
            <a:avLst/>
          </a:prstGeom>
          <a:ln w="127000">
            <a:solidFill>
              <a:schemeClr val="bg1">
                <a:lumMod val="85000"/>
                <a:alpha val="41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93">
            <a:extLst>
              <a:ext uri="{FF2B5EF4-FFF2-40B4-BE49-F238E27FC236}">
                <a16:creationId xmlns:a16="http://schemas.microsoft.com/office/drawing/2014/main" id="{46BC37CE-7A6D-4EAC-AEAD-75DE89E5B38B}"/>
              </a:ext>
            </a:extLst>
          </p:cNvPr>
          <p:cNvCxnSpPr/>
          <p:nvPr/>
        </p:nvCxnSpPr>
        <p:spPr>
          <a:xfrm flipV="1">
            <a:off x="4983605" y="4312121"/>
            <a:ext cx="0" cy="1259883"/>
          </a:xfrm>
          <a:prstGeom prst="straightConnector1">
            <a:avLst/>
          </a:prstGeom>
          <a:ln w="127000">
            <a:solidFill>
              <a:schemeClr val="bg1">
                <a:lumMod val="85000"/>
                <a:alpha val="41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94">
            <a:extLst>
              <a:ext uri="{FF2B5EF4-FFF2-40B4-BE49-F238E27FC236}">
                <a16:creationId xmlns:a16="http://schemas.microsoft.com/office/drawing/2014/main" id="{D60735E0-A459-4702-B0AE-47E78E2CB504}"/>
              </a:ext>
            </a:extLst>
          </p:cNvPr>
          <p:cNvCxnSpPr/>
          <p:nvPr/>
        </p:nvCxnSpPr>
        <p:spPr>
          <a:xfrm flipV="1">
            <a:off x="5607396" y="4346165"/>
            <a:ext cx="0" cy="1259883"/>
          </a:xfrm>
          <a:prstGeom prst="straightConnector1">
            <a:avLst/>
          </a:prstGeom>
          <a:ln w="127000">
            <a:solidFill>
              <a:schemeClr val="bg1">
                <a:lumMod val="85000"/>
                <a:alpha val="41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95">
            <a:extLst>
              <a:ext uri="{FF2B5EF4-FFF2-40B4-BE49-F238E27FC236}">
                <a16:creationId xmlns:a16="http://schemas.microsoft.com/office/drawing/2014/main" id="{A4B7845D-2FC4-40C9-9D1A-CFFDBE5D5F06}"/>
              </a:ext>
            </a:extLst>
          </p:cNvPr>
          <p:cNvCxnSpPr/>
          <p:nvPr/>
        </p:nvCxnSpPr>
        <p:spPr>
          <a:xfrm flipV="1">
            <a:off x="6144640" y="4318045"/>
            <a:ext cx="0" cy="1259883"/>
          </a:xfrm>
          <a:prstGeom prst="straightConnector1">
            <a:avLst/>
          </a:prstGeom>
          <a:ln w="127000">
            <a:solidFill>
              <a:schemeClr val="bg1">
                <a:lumMod val="85000"/>
                <a:alpha val="41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5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B474EE-B825-4C47-BB93-F28257C66009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B18ED-BD2F-4A73-94C1-C2E807A0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87" y="1762125"/>
            <a:ext cx="5686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3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5C4879-C1C4-4B9C-BDCA-5FEDE2DD6DF4}"/>
              </a:ext>
            </a:extLst>
          </p:cNvPr>
          <p:cNvSpPr txBox="1">
            <a:spLocks/>
          </p:cNvSpPr>
          <p:nvPr/>
        </p:nvSpPr>
        <p:spPr>
          <a:xfrm>
            <a:off x="539552" y="681037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>
                <a:latin typeface="Avenir Book" charset="0"/>
                <a:ea typeface="Avenir Book" charset="0"/>
                <a:cs typeface="Avenir Book" charset="0"/>
              </a:rPr>
              <a:t>Text Generation (4/5)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A4ACC7-C99F-4C07-B3CF-EDF9CFEF0BDF}"/>
              </a:ext>
            </a:extLst>
          </p:cNvPr>
          <p:cNvSpPr txBox="1">
            <a:spLocks/>
          </p:cNvSpPr>
          <p:nvPr/>
        </p:nvSpPr>
        <p:spPr>
          <a:xfrm>
            <a:off x="838200" y="1657298"/>
            <a:ext cx="10515600" cy="45196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400">
                <a:latin typeface="+mn-ea"/>
                <a:cs typeface="Avenir Book" charset="0"/>
              </a:rPr>
              <a:t>Training Detail</a:t>
            </a:r>
          </a:p>
          <a:p>
            <a:pPr lvl="1">
              <a:lnSpc>
                <a:spcPct val="200000"/>
              </a:lnSpc>
            </a:pPr>
            <a:r>
              <a:rPr lang="en-US" altLang="ko-KR" sz="2000">
                <a:latin typeface="+mn-ea"/>
                <a:cs typeface="Avenir Book" charset="0"/>
              </a:rPr>
              <a:t>Adam optimizer </a:t>
            </a:r>
            <a:r>
              <a:rPr lang="ko-KR" altLang="en-US" sz="2000">
                <a:latin typeface="+mn-ea"/>
                <a:cs typeface="Avenir Book" charset="0"/>
              </a:rPr>
              <a:t>사용</a:t>
            </a:r>
            <a:endParaRPr lang="en-US" altLang="ko-KR" sz="2000">
              <a:latin typeface="+mn-ea"/>
              <a:cs typeface="Avenir Book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2000">
                <a:latin typeface="+mn-ea"/>
                <a:cs typeface="Avenir Book" charset="0"/>
              </a:rPr>
              <a:t>Learning rate = 0.01</a:t>
            </a:r>
          </a:p>
          <a:p>
            <a:pPr lvl="1">
              <a:lnSpc>
                <a:spcPct val="200000"/>
              </a:lnSpc>
            </a:pPr>
            <a:r>
              <a:rPr lang="en-US" altLang="ko-KR" sz="2000">
                <a:latin typeface="+mn-ea"/>
                <a:cs typeface="Avenir Book" charset="0"/>
              </a:rPr>
              <a:t>Batch size = 128</a:t>
            </a:r>
          </a:p>
          <a:p>
            <a:pPr lvl="1">
              <a:lnSpc>
                <a:spcPct val="200000"/>
              </a:lnSpc>
            </a:pPr>
            <a:r>
              <a:rPr lang="en-US" altLang="ko-KR" sz="2000">
                <a:latin typeface="+mn-ea"/>
                <a:cs typeface="Avenir Book" charset="0"/>
              </a:rPr>
              <a:t>LSTM Hidden cell</a:t>
            </a:r>
            <a:r>
              <a:rPr lang="ko-KR" altLang="en-US" sz="2000">
                <a:latin typeface="+mn-ea"/>
                <a:cs typeface="Avenir Book" charset="0"/>
              </a:rPr>
              <a:t>의 수 </a:t>
            </a:r>
            <a:r>
              <a:rPr lang="en-US" altLang="ko-KR" sz="2000">
                <a:latin typeface="+mn-ea"/>
                <a:cs typeface="Avenir Book" charset="0"/>
              </a:rPr>
              <a:t>= 128</a:t>
            </a:r>
          </a:p>
          <a:p>
            <a:pPr lvl="1">
              <a:lnSpc>
                <a:spcPct val="200000"/>
              </a:lnSpc>
            </a:pPr>
            <a:endParaRPr lang="ko-KR" altLang="en-US" sz="2000">
              <a:latin typeface="+mn-ea"/>
              <a:cs typeface="Avenir Book" charset="0"/>
            </a:endParaRPr>
          </a:p>
          <a:p>
            <a:pPr>
              <a:lnSpc>
                <a:spcPct val="200000"/>
              </a:lnSpc>
            </a:pPr>
            <a:endParaRPr lang="en-US" sz="2400" dirty="0">
              <a:latin typeface="+mn-ea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3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1D04DF-FF8D-4BD5-A13A-98A4DB464C5C}"/>
              </a:ext>
            </a:extLst>
          </p:cNvPr>
          <p:cNvSpPr txBox="1">
            <a:spLocks/>
          </p:cNvSpPr>
          <p:nvPr/>
        </p:nvSpPr>
        <p:spPr>
          <a:xfrm>
            <a:off x="393822" y="713828"/>
            <a:ext cx="10972800" cy="768085"/>
          </a:xfrm>
          <a:prstGeom prst="rect">
            <a:avLst/>
          </a:prstGeom>
        </p:spPr>
        <p:txBody>
          <a:bodyPr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>
                <a:latin typeface="Avenir Book" charset="0"/>
                <a:ea typeface="Avenir Book" charset="0"/>
                <a:cs typeface="Avenir Book" charset="0"/>
              </a:rPr>
              <a:t>Text Generation (5/5)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A40B96-4928-4639-90DF-123A3F341898}"/>
              </a:ext>
            </a:extLst>
          </p:cNvPr>
          <p:cNvSpPr txBox="1">
            <a:spLocks/>
          </p:cNvSpPr>
          <p:nvPr/>
        </p:nvSpPr>
        <p:spPr>
          <a:xfrm>
            <a:off x="838200" y="1657298"/>
            <a:ext cx="10515600" cy="4519665"/>
          </a:xfrm>
          <a:prstGeom prst="rect">
            <a:avLst/>
          </a:prstGeom>
        </p:spPr>
        <p:txBody>
          <a:bodyPr/>
          <a:lstStyle>
            <a:lvl1pPr marL="342900" indent="-342900" algn="l" defTabSz="914400" latinLnBrk="1">
              <a:spcBef>
                <a:spcPct val="20000"/>
              </a:spcBef>
              <a:buFont typeface="Arial" pitchFamily="2" charset="2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latinLnBrk="1">
              <a:spcBef>
                <a:spcPct val="20000"/>
              </a:spcBef>
              <a:buFont typeface="Arial" pitchFamily="2" charset="2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latinLnBrk="1">
              <a:spcBef>
                <a:spcPct val="20000"/>
              </a:spcBef>
              <a:buFont typeface="Arial" pitchFamily="2" charset="2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latinLnBrk="1">
              <a:spcBef>
                <a:spcPct val="20000"/>
              </a:spcBef>
              <a:buFont typeface="Arial" pitchFamily="2" charset="2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latinLnBrk="1">
              <a:spcBef>
                <a:spcPct val="20000"/>
              </a:spcBef>
              <a:buFont typeface="Arial" pitchFamily="2" charset="2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400">
                <a:latin typeface="+mn-ea"/>
                <a:cs typeface="Avenir Book" charset="0"/>
              </a:rPr>
              <a:t>Character Sampling</a:t>
            </a:r>
          </a:p>
          <a:p>
            <a:pPr lvl="1">
              <a:lnSpc>
                <a:spcPct val="200000"/>
              </a:lnSpc>
            </a:pPr>
            <a:r>
              <a:rPr lang="en-US" altLang="ko-KR" sz="2000">
                <a:latin typeface="+mn-ea"/>
                <a:cs typeface="Avenir Book" charset="0"/>
              </a:rPr>
              <a:t>1000 iteration</a:t>
            </a:r>
            <a:r>
              <a:rPr lang="ko-KR" altLang="en-US" sz="2000">
                <a:latin typeface="+mn-ea"/>
                <a:cs typeface="Avenir Book" charset="0"/>
              </a:rPr>
              <a:t>마다 </a:t>
            </a:r>
            <a:r>
              <a:rPr lang="en-US" altLang="ko-KR" sz="2000">
                <a:latin typeface="+mn-ea"/>
                <a:cs typeface="Avenir Book" charset="0"/>
              </a:rPr>
              <a:t>200 characters </a:t>
            </a:r>
            <a:r>
              <a:rPr lang="ko-KR" altLang="en-US" sz="2000">
                <a:latin typeface="+mn-ea"/>
                <a:cs typeface="Avenir Book" charset="0"/>
              </a:rPr>
              <a:t>연속 생성</a:t>
            </a:r>
            <a:endParaRPr lang="en-US" altLang="ko-KR" sz="2000">
              <a:latin typeface="+mn-ea"/>
              <a:cs typeface="Avenir Book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>
                <a:latin typeface="+mn-ea"/>
                <a:cs typeface="Avenir Book" charset="0"/>
              </a:rPr>
              <a:t>생성되는 </a:t>
            </a:r>
            <a:r>
              <a:rPr lang="en-US" altLang="ko-KR" sz="2000">
                <a:latin typeface="+mn-ea"/>
                <a:cs typeface="Avenir Book" charset="0"/>
              </a:rPr>
              <a:t>character</a:t>
            </a:r>
            <a:r>
              <a:rPr lang="ko-KR" altLang="en-US" sz="2000">
                <a:latin typeface="+mn-ea"/>
                <a:cs typeface="Avenir Book" charset="0"/>
              </a:rPr>
              <a:t>를 다시 </a:t>
            </a:r>
            <a:r>
              <a:rPr lang="en-US" altLang="ko-KR" sz="2000">
                <a:latin typeface="+mn-ea"/>
                <a:cs typeface="Avenir Book" charset="0"/>
              </a:rPr>
              <a:t>input</a:t>
            </a:r>
            <a:r>
              <a:rPr lang="ko-KR" altLang="en-US" sz="2000">
                <a:latin typeface="+mn-ea"/>
                <a:cs typeface="Avenir Book" charset="0"/>
              </a:rPr>
              <a:t>으로 사용</a:t>
            </a:r>
            <a:endParaRPr lang="en-US" altLang="ko-KR" sz="2000">
              <a:latin typeface="+mn-ea"/>
              <a:cs typeface="Avenir Book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>
                <a:latin typeface="+mn-ea"/>
                <a:cs typeface="Avenir Book" charset="0"/>
              </a:rPr>
              <a:t>트레이닝이 진행될수록 문장을 이루는 </a:t>
            </a:r>
            <a:r>
              <a:rPr lang="en-US" altLang="ko-KR" sz="2000">
                <a:latin typeface="+mn-ea"/>
                <a:cs typeface="Avenir Book" charset="0"/>
              </a:rPr>
              <a:t>character </a:t>
            </a:r>
            <a:r>
              <a:rPr lang="ko-KR" altLang="en-US" sz="2000">
                <a:latin typeface="+mn-ea"/>
                <a:cs typeface="Avenir Book" charset="0"/>
              </a:rPr>
              <a:t>생성</a:t>
            </a:r>
          </a:p>
          <a:p>
            <a:pPr>
              <a:lnSpc>
                <a:spcPct val="200000"/>
              </a:lnSpc>
            </a:pPr>
            <a:endParaRPr lang="en-US" sz="2400" dirty="0">
              <a:latin typeface="+mn-ea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9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16_shape1"/>
          <p:cNvCxnSpPr/>
          <p:nvPr/>
        </p:nvCxnSpPr>
        <p:spPr>
          <a:xfrm rot="10800000">
            <a:off x="431800" y="1418395"/>
            <a:ext cx="1321115" cy="0"/>
          </a:xfrm>
          <a:prstGeom prst="line">
            <a:avLst/>
          </a:prstGeom>
          <a:ln w="12700" cap="flat">
            <a:solidFill>
              <a:schemeClr val="tx2">
                <a:lumMod val="40000"/>
                <a:lumOff val="6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6_shape2"/>
          <p:cNvSpPr/>
          <p:nvPr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14400" latinLnBrk="1"/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1"/>
                  <a:tileRect/>
                </a:gra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800" kern="1200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.  </a:t>
            </a:r>
            <a:r>
              <a:rPr lang="ko-KR" altLang="en-US" sz="800" u="sng" kern="1200"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  <a:cs typeface="+mn-cs"/>
                <a:hlinkClick r:id="rId2"/>
              </a:rPr>
              <a:t>설치하기</a:t>
            </a:r>
            <a:endParaRPr sz="800" u="sng" kern="1200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6_shape3"/>
          <p:cNvSpPr/>
          <p:nvPr/>
        </p:nvSpPr>
        <p:spPr>
          <a:xfrm>
            <a:off x="2087724" y="1268760"/>
            <a:ext cx="6653935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4200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감사합니다</a:t>
            </a:r>
            <a:endParaRPr sz="4200" b="1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9F73A6-AD5E-4D1A-ADC0-2B04426312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2" y="6165304"/>
            <a:ext cx="1259632" cy="500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B474EE-B825-4C47-BB93-F28257C66009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33E65-7456-4892-9899-98EB740A5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37" y="1781175"/>
            <a:ext cx="55721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6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B474EE-B825-4C47-BB93-F28257C66009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DDCE03-5740-4C42-984D-8A2D92ECA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37" y="1752600"/>
            <a:ext cx="58769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7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B474EE-B825-4C47-BB93-F28257C66009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B36ADD-8F95-471A-AB14-820CA6073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87" y="1743075"/>
            <a:ext cx="56864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8">
            <a:extLst>
              <a:ext uri="{FF2B5EF4-FFF2-40B4-BE49-F238E27FC236}">
                <a16:creationId xmlns:a16="http://schemas.microsoft.com/office/drawing/2014/main" id="{696C7B19-5FCE-492C-88B5-76487ED9EB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14" y="6146565"/>
            <a:ext cx="1259632" cy="500018"/>
          </a:xfrm>
          <a:prstGeom prst="rect">
            <a:avLst/>
          </a:prstGeom>
        </p:spPr>
      </p:pic>
      <p:pic>
        <p:nvPicPr>
          <p:cNvPr id="8" name="Picture 8" descr="관련 이미지">
            <a:extLst>
              <a:ext uri="{FF2B5EF4-FFF2-40B4-BE49-F238E27FC236}">
                <a16:creationId xmlns:a16="http://schemas.microsoft.com/office/drawing/2014/main" id="{1BDDA9A7-553D-4475-8009-198F4BD08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47039"/>
          <a:stretch/>
        </p:blipFill>
        <p:spPr bwMode="auto">
          <a:xfrm>
            <a:off x="323528" y="5805264"/>
            <a:ext cx="1855123" cy="8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EA1D73-09C2-45D2-AB5D-C6AAC7B1794E}"/>
              </a:ext>
            </a:extLst>
          </p:cNvPr>
          <p:cNvSpPr/>
          <p:nvPr/>
        </p:nvSpPr>
        <p:spPr>
          <a:xfrm>
            <a:off x="1979712" y="309378"/>
            <a:ext cx="74523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위조지폐범 </a:t>
            </a:r>
            <a:r>
              <a:rPr lang="en-US" altLang="ko-KR" sz="4400" dirty="0">
                <a:solidFill>
                  <a:schemeClr val="bg1"/>
                </a:solidFill>
              </a:rPr>
              <a:t>vs </a:t>
            </a:r>
            <a:r>
              <a:rPr lang="ko-KR" altLang="en-US" sz="4400" dirty="0">
                <a:solidFill>
                  <a:schemeClr val="bg1"/>
                </a:solidFill>
              </a:rPr>
              <a:t>경찰</a:t>
            </a:r>
            <a:endParaRPr lang="en-US" altLang="ko-KR" sz="4400" dirty="0">
              <a:solidFill>
                <a:schemeClr val="bg1"/>
              </a:solidFill>
            </a:endParaRPr>
          </a:p>
          <a:p>
            <a:endParaRPr lang="en-US" altLang="ko-KR" sz="4400" dirty="0">
              <a:solidFill>
                <a:schemeClr val="bg1"/>
              </a:solidFill>
            </a:endParaRPr>
          </a:p>
          <a:p>
            <a:endParaRPr lang="ko-KR" alt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92CAE-4763-4935-B78F-973D83D84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12" y="1738312"/>
            <a:ext cx="56673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 thruBlk="1"/>
      </p:transition>
    </mc:Choice>
    <mc:Fallback xmlns=""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3369</TotalTime>
  <Words>758</Words>
  <Application>Microsoft Office PowerPoint</Application>
  <PresentationFormat>On-screen Show (4:3)</PresentationFormat>
  <Paragraphs>205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Avenir Book</vt:lpstr>
      <vt:lpstr>나눔고딕</vt:lpstr>
      <vt:lpstr>맑은 고딕</vt:lpstr>
      <vt:lpstr>Arial</vt:lpstr>
      <vt:lpstr/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Soo Lee</cp:lastModifiedBy>
  <cp:revision>152</cp:revision>
  <dcterms:modified xsi:type="dcterms:W3CDTF">2017-11-27T15:26:27Z</dcterms:modified>
</cp:coreProperties>
</file>